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9" r:id="rId4"/>
    <p:sldId id="270" r:id="rId5"/>
    <p:sldId id="271" r:id="rId6"/>
    <p:sldId id="274" r:id="rId7"/>
    <p:sldId id="259" r:id="rId8"/>
    <p:sldId id="272" r:id="rId9"/>
    <p:sldId id="268" r:id="rId10"/>
    <p:sldId id="27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BC8E-4738-43FE-90EA-4B9347882EBB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B901-DE65-4AE9-B28D-953C9577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9F8C-6814-4573-B863-AB9211161F6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98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9F8C-6814-4573-B863-AB9211161F6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5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9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87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27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63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0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24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89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2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01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D63A43-D313-4919-8E94-A0824D6BE31C}" type="datetimeFigureOut">
              <a:rPr lang="cs-CZ" smtClean="0"/>
              <a:t>4.6.2018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C86079-9911-4C5B-BC7E-8A5F4879D2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3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1692" y="937025"/>
            <a:ext cx="10831716" cy="2509213"/>
          </a:xfrm>
        </p:spPr>
        <p:txBody>
          <a:bodyPr>
            <a:normAutofit/>
          </a:bodyPr>
          <a:lstStyle/>
          <a:p>
            <a:pPr algn="l"/>
            <a:r>
              <a:rPr lang="cs-CZ" sz="7200" b="1" dirty="0" smtClean="0">
                <a:latin typeface="Monotype Corsiva" panose="03010101010201010101" pitchFamily="66" charset="0"/>
              </a:rPr>
              <a:t>Sociální fond regionu</a:t>
            </a:r>
            <a:br>
              <a:rPr lang="cs-CZ" sz="7200" b="1" dirty="0" smtClean="0">
                <a:latin typeface="Monotype Corsiva" panose="03010101010201010101" pitchFamily="66" charset="0"/>
              </a:rPr>
            </a:br>
            <a:r>
              <a:rPr lang="cs-CZ" sz="7200" b="1" dirty="0" smtClean="0">
                <a:latin typeface="Monotype Corsiva" panose="03010101010201010101" pitchFamily="66" charset="0"/>
              </a:rPr>
              <a:t>			</a:t>
            </a:r>
            <a:endParaRPr lang="cs-CZ" sz="7200" b="1" dirty="0">
              <a:latin typeface="Monotype Corsiva" panose="03010101010201010101" pitchFamily="66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27" y="2484681"/>
            <a:ext cx="479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33341" y="4095482"/>
            <a:ext cx="41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Monotype Corsiva" panose="03010101010201010101" pitchFamily="66" charset="0"/>
              </a:rPr>
              <a:t>MAS Brdy-Vltava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752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398" y="1249269"/>
            <a:ext cx="8689976" cy="1017412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3837" r="13077"/>
          <a:stretch>
            <a:fillRect/>
          </a:stretch>
        </p:blipFill>
        <p:spPr bwMode="auto">
          <a:xfrm>
            <a:off x="9427335" y="596744"/>
            <a:ext cx="2511300" cy="15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Záloha google Dick 22.2.2018\MAS Brdy-Vltava\MAS BRDY-VLTAVA\SOCIÁLNÍ FOND\Sociální služby\2. setkání se soc. službami 10.3.2015\Foto z 2.sektání poskytovat.soc služeb 10.3.2015 Nový Knín\P1020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39" y="2318197"/>
            <a:ext cx="5889096" cy="44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3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805" y="2095101"/>
            <a:ext cx="11563887" cy="4568825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cs-CZ" cap="none" dirty="0"/>
              <a:t>dlouhodobá spolupráce především s poskytovateli </a:t>
            </a:r>
            <a:r>
              <a:rPr lang="cs-CZ" cap="none" dirty="0" smtClean="0"/>
              <a:t>soc</a:t>
            </a:r>
            <a:r>
              <a:rPr lang="cs-CZ" cap="none" dirty="0"/>
              <a:t>. </a:t>
            </a:r>
            <a:r>
              <a:rPr lang="cs-CZ" cap="none" dirty="0" smtClean="0"/>
              <a:t>služeb, </a:t>
            </a:r>
            <a:br>
              <a:rPr lang="cs-CZ" cap="none" dirty="0" smtClean="0"/>
            </a:br>
            <a:r>
              <a:rPr lang="cs-CZ" cap="none" dirty="0" smtClean="0"/>
              <a:t>aktuální KPSS do 2017 – dnes realizace projektů vzešlých z KPSS</a:t>
            </a:r>
            <a:endParaRPr lang="cs-CZ" cap="none" dirty="0"/>
          </a:p>
          <a:p>
            <a:pPr eaLnBrk="1" hangingPunct="1">
              <a:spcAft>
                <a:spcPts val="600"/>
              </a:spcAft>
              <a:defRPr/>
            </a:pPr>
            <a:r>
              <a:rPr lang="cs-CZ" cap="none" dirty="0"/>
              <a:t>vytvořena aktivní a soudržná </a:t>
            </a:r>
            <a:r>
              <a:rPr lang="cs-CZ" cap="none" dirty="0" smtClean="0"/>
              <a:t>komunita v této oblasti</a:t>
            </a:r>
            <a:endParaRPr lang="cs-CZ" cap="none" dirty="0"/>
          </a:p>
          <a:p>
            <a:pPr eaLnBrk="1" hangingPunct="1">
              <a:spcAft>
                <a:spcPts val="600"/>
              </a:spcAft>
              <a:defRPr/>
            </a:pPr>
            <a:r>
              <a:rPr lang="cs-CZ" cap="none" dirty="0" smtClean="0"/>
              <a:t>v tuto chvíli realizujeme projekty na základě </a:t>
            </a:r>
            <a:br>
              <a:rPr lang="cs-CZ" cap="none" dirty="0" smtClean="0"/>
            </a:br>
            <a:r>
              <a:rPr lang="cs-CZ" cap="none" dirty="0" smtClean="0"/>
              <a:t>výstupů z KPSS – konkrétně naše MAS - Sociální fond </a:t>
            </a:r>
            <a:br>
              <a:rPr lang="cs-CZ" cap="none" dirty="0" smtClean="0"/>
            </a:br>
            <a:r>
              <a:rPr lang="cs-CZ" cap="none" dirty="0" smtClean="0"/>
              <a:t>regionu Brdy-Vltava a Sdílená pracovní četa </a:t>
            </a:r>
            <a:br>
              <a:rPr lang="cs-CZ" cap="none" dirty="0" smtClean="0"/>
            </a:br>
            <a:r>
              <a:rPr lang="cs-CZ" cap="none" dirty="0" smtClean="0"/>
              <a:t>(více přednáška Markéty Dvořákové)</a:t>
            </a:r>
          </a:p>
        </p:txBody>
      </p:sp>
      <p:sp>
        <p:nvSpPr>
          <p:cNvPr id="46085" name="Nadpis 1"/>
          <p:cNvSpPr txBox="1">
            <a:spLocks/>
          </p:cNvSpPr>
          <p:nvPr/>
        </p:nvSpPr>
        <p:spPr bwMode="auto">
          <a:xfrm>
            <a:off x="901519" y="346849"/>
            <a:ext cx="10264461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sz="3600" b="1" u="sng" kern="0" cap="all" dirty="0" smtClean="0"/>
              <a:t>Komunitně </a:t>
            </a:r>
            <a:r>
              <a:rPr lang="cs-CZ" sz="3600" b="1" u="sng" kern="0" cap="all" dirty="0"/>
              <a:t>plánujeme sociální služby pro celé území </a:t>
            </a:r>
            <a:r>
              <a:rPr lang="cs-CZ" sz="3600" b="1" u="sng" kern="0" cap="all" dirty="0" smtClean="0"/>
              <a:t>MAS</a:t>
            </a:r>
            <a:endParaRPr lang="cs-CZ" sz="3600" b="1" u="sng" kern="0" cap="all" dirty="0"/>
          </a:p>
        </p:txBody>
      </p:sp>
      <p:sp>
        <p:nvSpPr>
          <p:cNvPr id="460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B6897-9D9F-44FD-97C9-6FF3439243C5}" type="slidenum">
              <a:rPr lang="cs-CZ" altLang="cs-CZ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mtClean="0">
              <a:solidFill>
                <a:srgbClr val="FEFF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7729" y="1725769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 toho to celé vzešlo:</a:t>
            </a:r>
            <a:endParaRPr lang="cs-CZ" b="1" dirty="0"/>
          </a:p>
        </p:txBody>
      </p:sp>
      <p:pic>
        <p:nvPicPr>
          <p:cNvPr id="2050" name="Picture 2" descr="E:\Záloha google Dick 22.2.2018\MAS Brdy-Vltava\MAS BRDY-VLTAVA\SOCIÁLNÍ FOND\Sociální služby\Obce a poskytovatelé soc. služeb\Setkání 2.6.2015 Nový Knín\Fotodokumentace 2.6.2015\P1020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23" y="3163742"/>
            <a:ext cx="4925677" cy="36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015" y="-192853"/>
            <a:ext cx="10364451" cy="1596177"/>
          </a:xfrm>
        </p:spPr>
        <p:txBody>
          <a:bodyPr>
            <a:normAutofit/>
          </a:bodyPr>
          <a:lstStyle/>
          <a:p>
            <a:r>
              <a:rPr lang="cs-CZ" b="1" u="sng" kern="0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Sociální fond regionu Brdy-Vltava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3640" y="1246573"/>
            <a:ext cx="10363826" cy="3424107"/>
          </a:xfrm>
        </p:spPr>
        <p:txBody>
          <a:bodyPr>
            <a:noAutofit/>
          </a:bodyPr>
          <a:lstStyle/>
          <a:p>
            <a:r>
              <a:rPr lang="cs-CZ" sz="1600" cap="none" dirty="0" smtClean="0">
                <a:cs typeface="Calibri" pitchFamily="34" charset="0"/>
              </a:rPr>
              <a:t>nový regionální </a:t>
            </a:r>
            <a:r>
              <a:rPr lang="cs-CZ" sz="1600" b="1" cap="none" dirty="0" smtClean="0">
                <a:cs typeface="Calibri" pitchFamily="34" charset="0"/>
              </a:rPr>
              <a:t>finanční nástroj </a:t>
            </a:r>
            <a:r>
              <a:rPr lang="cs-CZ" sz="1600" cap="none" dirty="0" smtClean="0">
                <a:cs typeface="Calibri" pitchFamily="34" charset="0"/>
              </a:rPr>
              <a:t>pro podporu a stabilitu </a:t>
            </a:r>
            <a:r>
              <a:rPr lang="cs-CZ" sz="1600" cap="none" dirty="0">
                <a:cs typeface="Calibri" pitchFamily="34" charset="0"/>
              </a:rPr>
              <a:t>místní sítě sociálních služeb </a:t>
            </a:r>
            <a:endParaRPr lang="cs-CZ" sz="1600" cap="none" dirty="0" smtClean="0">
              <a:cs typeface="Calibri" pitchFamily="34" charset="0"/>
            </a:endParaRPr>
          </a:p>
          <a:p>
            <a:r>
              <a:rPr lang="cs-CZ" sz="1600" cap="none" dirty="0" smtClean="0">
                <a:cs typeface="Calibri" pitchFamily="34" charset="0"/>
              </a:rPr>
              <a:t>SF jako </a:t>
            </a:r>
            <a:r>
              <a:rPr lang="cs-CZ" sz="1600" b="1" cap="none" dirty="0" smtClean="0">
                <a:cs typeface="Calibri" pitchFamily="34" charset="0"/>
              </a:rPr>
              <a:t>centrální bod</a:t>
            </a:r>
            <a:r>
              <a:rPr lang="cs-CZ" sz="1600" cap="none" dirty="0" smtClean="0">
                <a:cs typeface="Calibri" pitchFamily="34" charset="0"/>
              </a:rPr>
              <a:t>, kam region soustředí finanční prostředky na podporu soc. služeb</a:t>
            </a:r>
          </a:p>
          <a:p>
            <a:r>
              <a:rPr lang="cs-CZ" altLang="cs-CZ" sz="1600" cap="none" dirty="0">
                <a:cs typeface="Calibri" pitchFamily="34" charset="0"/>
              </a:rPr>
              <a:t>Pilotní projekt – ověřili jsme v rámci projektu na sociální inovace (OPLZZ</a:t>
            </a:r>
            <a:r>
              <a:rPr lang="cs-CZ" altLang="cs-CZ" sz="1600" cap="none" dirty="0" smtClean="0">
                <a:cs typeface="Calibri" pitchFamily="34" charset="0"/>
              </a:rPr>
              <a:t>)</a:t>
            </a:r>
          </a:p>
          <a:p>
            <a:r>
              <a:rPr lang="cs-CZ" sz="1600" cap="none" dirty="0" smtClean="0">
                <a:cs typeface="Calibri" pitchFamily="34" charset="0"/>
              </a:rPr>
              <a:t>Region = území obcí MAS Brdy-Vltava</a:t>
            </a:r>
            <a:endParaRPr lang="cs-CZ" sz="1600" cap="none" dirty="0"/>
          </a:p>
          <a:p>
            <a:endParaRPr lang="cs-CZ" sz="500" cap="none" dirty="0">
              <a:cs typeface="Calibri" pitchFamily="34" charset="0"/>
            </a:endParaRPr>
          </a:p>
          <a:p>
            <a:r>
              <a:rPr lang="cs-CZ" sz="1600" cap="none" dirty="0" smtClean="0"/>
              <a:t>Naše </a:t>
            </a:r>
            <a:r>
              <a:rPr lang="cs-CZ" sz="1600" cap="none" dirty="0"/>
              <a:t>moto </a:t>
            </a:r>
            <a:r>
              <a:rPr lang="cs-CZ" sz="1800" b="1" cap="none" dirty="0"/>
              <a:t>„</a:t>
            </a:r>
            <a:r>
              <a:rPr lang="cs-CZ" b="1" cap="none" dirty="0"/>
              <a:t>Společensky odpovědný region aneb pečujeme o své blízké</a:t>
            </a:r>
            <a:r>
              <a:rPr lang="cs-CZ" sz="1800" b="1" cap="none" dirty="0" smtClean="0"/>
              <a:t>“</a:t>
            </a:r>
          </a:p>
          <a:p>
            <a:endParaRPr lang="cs-CZ" sz="1000" b="1" cap="none" dirty="0" smtClean="0"/>
          </a:p>
          <a:p>
            <a:pPr marL="0" indent="0">
              <a:buNone/>
            </a:pPr>
            <a:r>
              <a:rPr lang="cs-CZ" sz="1600" b="1" cap="none" dirty="0" smtClean="0"/>
              <a:t>Kdo </a:t>
            </a:r>
            <a:r>
              <a:rPr lang="cs-CZ" sz="1600" b="1" cap="none" dirty="0"/>
              <a:t>je příjemcem pomoci:</a:t>
            </a:r>
          </a:p>
          <a:p>
            <a:r>
              <a:rPr lang="cs-CZ" sz="1600" cap="none" dirty="0"/>
              <a:t>Obyvatelé regionu Brdy – Vltava v obtížné životní situaci = naši sousedé (nemocní, staří, chudí, mladí a neklidní</a:t>
            </a:r>
            <a:r>
              <a:rPr lang="cs-CZ" sz="1600" cap="none" dirty="0" smtClean="0"/>
              <a:t>…).</a:t>
            </a:r>
          </a:p>
          <a:p>
            <a:pPr marL="0" indent="0">
              <a:buNone/>
            </a:pPr>
            <a:r>
              <a:rPr lang="cs-CZ" sz="1600" b="1" cap="none" dirty="0" smtClean="0"/>
              <a:t>Kdo </a:t>
            </a:r>
            <a:r>
              <a:rPr lang="cs-CZ" sz="1600" b="1" cap="none" dirty="0"/>
              <a:t>je zprostředkovatelem pomoci:</a:t>
            </a:r>
          </a:p>
          <a:p>
            <a:r>
              <a:rPr lang="cs-CZ" sz="1600" cap="none" dirty="0"/>
              <a:t>ověření poskytovatelé sociálních a návazných služeb z regionu (např. Farní charita Starý Knín, Stéblo, </a:t>
            </a:r>
            <a:r>
              <a:rPr lang="cs-CZ" sz="1600" cap="none" dirty="0" err="1"/>
              <a:t>z.s</a:t>
            </a:r>
            <a:r>
              <a:rPr lang="cs-CZ" sz="1600" cap="none" dirty="0"/>
              <a:t>., Magdaléna o.p.s., </a:t>
            </a:r>
            <a:r>
              <a:rPr lang="cs-CZ" sz="1600" cap="none" dirty="0" err="1"/>
              <a:t>Portus</a:t>
            </a:r>
            <a:r>
              <a:rPr lang="cs-CZ" sz="1600" cap="none" dirty="0"/>
              <a:t> Praha…) – ověřeni dlouhodobou spoluprací s </a:t>
            </a:r>
            <a:r>
              <a:rPr lang="cs-CZ" sz="1600" cap="none" dirty="0" smtClean="0"/>
              <a:t>MAS</a:t>
            </a:r>
          </a:p>
          <a:p>
            <a:r>
              <a:rPr lang="cs-CZ" sz="1600" cap="none" dirty="0"/>
              <a:t>Vytvořena videa o jednotlivých poskytovatelích sociálních </a:t>
            </a:r>
            <a:r>
              <a:rPr lang="cs-CZ" sz="1600" cap="none" dirty="0" smtClean="0"/>
              <a:t>služeb</a:t>
            </a:r>
            <a:endParaRPr lang="cs-CZ" sz="1600" cap="none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13837" r="13077"/>
          <a:stretch>
            <a:fillRect/>
          </a:stretch>
        </p:blipFill>
        <p:spPr bwMode="auto">
          <a:xfrm>
            <a:off x="9571816" y="2431430"/>
            <a:ext cx="2511300" cy="15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Arrow Connector 139"/>
          <p:cNvCxnSpPr/>
          <p:nvPr/>
        </p:nvCxnSpPr>
        <p:spPr>
          <a:xfrm flipH="1" flipV="1">
            <a:off x="5615947" y="3749921"/>
            <a:ext cx="3744416" cy="183136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5552374" y="3092776"/>
            <a:ext cx="4384053" cy="466959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943872" y="1991468"/>
            <a:ext cx="4394269" cy="129351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5243085" y="2204865"/>
            <a:ext cx="4014281" cy="113875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5320677" y="2360799"/>
            <a:ext cx="4017467" cy="1020872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3" idx="5"/>
          </p:cNvCxnSpPr>
          <p:nvPr/>
        </p:nvCxnSpPr>
        <p:spPr>
          <a:xfrm flipH="1" flipV="1">
            <a:off x="5320677" y="3991682"/>
            <a:ext cx="4362736" cy="1066981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4826088" y="4005468"/>
            <a:ext cx="5001627" cy="1646255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5606558" y="3343622"/>
            <a:ext cx="3856167" cy="257973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 flipV="1">
            <a:off x="5457795" y="3865806"/>
            <a:ext cx="4766664" cy="431678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 flipV="1">
            <a:off x="5522620" y="3808983"/>
            <a:ext cx="3965507" cy="273206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320677" y="2535763"/>
            <a:ext cx="4423728" cy="1005814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73930" y="3869676"/>
            <a:ext cx="4564125" cy="1061967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92862" y="3914771"/>
            <a:ext cx="4369863" cy="1112694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943872" y="3942007"/>
            <a:ext cx="4318061" cy="1239137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28810" y="3994808"/>
            <a:ext cx="4422204" cy="1378409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15948" y="3661082"/>
            <a:ext cx="3670001" cy="9526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039885" y="2154177"/>
            <a:ext cx="4057193" cy="1189444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86511" y="2310831"/>
            <a:ext cx="4108991" cy="1100573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71483" y="2439940"/>
            <a:ext cx="4017464" cy="1008112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462781" y="2467627"/>
            <a:ext cx="4192033" cy="981235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534030" y="2492897"/>
            <a:ext cx="4852589" cy="1005813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9016572" y="1722351"/>
            <a:ext cx="2592288" cy="854472"/>
            <a:chOff x="6762429" y="1722351"/>
            <a:chExt cx="1944216" cy="854472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808" y="1722351"/>
              <a:ext cx="1739821" cy="85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762429" y="1991467"/>
              <a:ext cx="1944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PODNIKATELÉ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flipV="1">
            <a:off x="5596895" y="3458318"/>
            <a:ext cx="3744416" cy="155134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3" idx="6"/>
          </p:cNvCxnSpPr>
          <p:nvPr/>
        </p:nvCxnSpPr>
        <p:spPr>
          <a:xfrm>
            <a:off x="5615947" y="3712270"/>
            <a:ext cx="3704864" cy="184779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534029" y="3749921"/>
            <a:ext cx="3870528" cy="253119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22620" y="3222502"/>
            <a:ext cx="4029013" cy="343322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4994675" y="4025032"/>
            <a:ext cx="4394272" cy="1271364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 flipV="1">
            <a:off x="5371483" y="3914772"/>
            <a:ext cx="4852976" cy="102639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 flipV="1">
            <a:off x="5173929" y="3994808"/>
            <a:ext cx="4412643" cy="1172049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146233" y="4869160"/>
            <a:ext cx="2592288" cy="854472"/>
            <a:chOff x="6859675" y="5234953"/>
            <a:chExt cx="1944216" cy="854472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054" y="5234953"/>
              <a:ext cx="1739821" cy="85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859675" y="5504069"/>
              <a:ext cx="1944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VE</a:t>
              </a:r>
              <a:r>
                <a:rPr lang="cs-CZ" dirty="0" smtClean="0"/>
                <a:t>ŘEJNOST</a:t>
              </a:r>
              <a:endParaRPr lang="cs-CZ" dirty="0"/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5458699" y="3834186"/>
            <a:ext cx="4121820" cy="335671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6200000">
            <a:off x="4770090" y="-467320"/>
            <a:ext cx="6048673" cy="8368704"/>
          </a:xfrm>
          <a:prstGeom prst="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96254" y="1968019"/>
            <a:ext cx="4573812" cy="1426790"/>
          </a:xfrm>
          <a:prstGeom prst="straightConnector1">
            <a:avLst/>
          </a:prstGeom>
          <a:ln w="317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706064" y="3675255"/>
            <a:ext cx="1056117" cy="22930"/>
          </a:xfrm>
          <a:prstGeom prst="straightConnector1">
            <a:avLst/>
          </a:prstGeom>
          <a:ln w="635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5413" y="3120147"/>
            <a:ext cx="1874875" cy="1317182"/>
          </a:xfrm>
          <a:prstGeom prst="ellipse">
            <a:avLst/>
          </a:prstGeom>
          <a:solidFill>
            <a:srgbClr val="00B0F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STÁT/EU DOTACE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87493" y="3897048"/>
            <a:ext cx="1074688" cy="15187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99723" y="3317121"/>
            <a:ext cx="2016224" cy="7902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SOCI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ÁLNÍ SLUŽBY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3" name="Straight Arrow Connector 152"/>
          <p:cNvCxnSpPr>
            <a:endCxn id="13" idx="6"/>
          </p:cNvCxnSpPr>
          <p:nvPr/>
        </p:nvCxnSpPr>
        <p:spPr>
          <a:xfrm flipH="1">
            <a:off x="5615946" y="3620517"/>
            <a:ext cx="3689307" cy="91752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615947" y="3718238"/>
            <a:ext cx="3709851" cy="30374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>
          <a:xfrm>
            <a:off x="9320811" y="3068960"/>
            <a:ext cx="1767744" cy="1241920"/>
          </a:xfrm>
          <a:prstGeom prst="ellipse">
            <a:avLst/>
          </a:prstGeom>
          <a:solidFill>
            <a:srgbClr val="00B0F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OBCE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Nadpis 1"/>
          <p:cNvSpPr txBox="1">
            <a:spLocks/>
          </p:cNvSpPr>
          <p:nvPr/>
        </p:nvSpPr>
        <p:spPr bwMode="auto">
          <a:xfrm>
            <a:off x="474327" y="692695"/>
            <a:ext cx="10264461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sz="3600" b="1" u="sng" kern="0" cap="all" dirty="0" smtClean="0"/>
              <a:t>Stávající způsob financování sítě sociálních služeb</a:t>
            </a:r>
            <a:endParaRPr lang="cs-CZ" sz="3600" b="1" u="sng" kern="0" cap="all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6981" y="5592058"/>
            <a:ext cx="713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 našem </a:t>
            </a:r>
            <a:r>
              <a:rPr lang="cs-CZ" dirty="0">
                <a:latin typeface="Calibri" pitchFamily="34" charset="0"/>
                <a:cs typeface="Calibri" pitchFamily="34" charset="0"/>
              </a:rPr>
              <a:t>regionu je min. 14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poskytovatelů sociálních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služeb a 31 obcí.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Počet smluv mezi obcemi a poskytovateli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434</a:t>
            </a:r>
            <a:r>
              <a:rPr lang="cs-CZ" dirty="0">
                <a:latin typeface="Calibri" pitchFamily="34" charset="0"/>
                <a:cs typeface="Calibri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6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sosceles Triangle 123"/>
          <p:cNvSpPr/>
          <p:nvPr/>
        </p:nvSpPr>
        <p:spPr>
          <a:xfrm rot="16200000">
            <a:off x="4743962" y="-539331"/>
            <a:ext cx="6048673" cy="8368704"/>
          </a:xfrm>
          <a:prstGeom prst="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551689" y="3645024"/>
            <a:ext cx="1058235" cy="16058"/>
          </a:xfrm>
          <a:prstGeom prst="straightConnector1">
            <a:avLst/>
          </a:prstGeom>
          <a:ln w="635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2706064" y="3624068"/>
            <a:ext cx="1056117" cy="22930"/>
          </a:xfrm>
          <a:prstGeom prst="straightConnector1">
            <a:avLst/>
          </a:prstGeom>
          <a:ln w="635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00884" y="3838118"/>
            <a:ext cx="1248139" cy="22930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016214" y="4139456"/>
            <a:ext cx="1920213" cy="873720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304246" y="2465220"/>
            <a:ext cx="1632181" cy="800714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599723" y="3265934"/>
            <a:ext cx="2016224" cy="7902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SOCI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ÁLNÍ SLUŽBY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578171" y="3148393"/>
            <a:ext cx="1726075" cy="1266796"/>
            <a:chOff x="4933628" y="3148393"/>
            <a:chExt cx="1294556" cy="1266796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628" y="3148393"/>
              <a:ext cx="1294556" cy="126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292081" y="3429000"/>
              <a:ext cx="86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SF</a:t>
              </a:r>
              <a:endParaRPr lang="cs-CZ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6233" y="4869160"/>
            <a:ext cx="2592288" cy="854472"/>
            <a:chOff x="6859675" y="5234953"/>
            <a:chExt cx="1944216" cy="854472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054" y="5234953"/>
              <a:ext cx="1739821" cy="85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859675" y="5504069"/>
              <a:ext cx="1944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VE</a:t>
              </a:r>
              <a:r>
                <a:rPr lang="cs-CZ" dirty="0" smtClean="0"/>
                <a:t>ŘEJNOST</a:t>
              </a:r>
              <a:endParaRPr lang="cs-CZ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16572" y="1722351"/>
            <a:ext cx="2592288" cy="854472"/>
            <a:chOff x="6762429" y="1722351"/>
            <a:chExt cx="1944216" cy="854472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808" y="1722351"/>
              <a:ext cx="1739821" cy="85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762429" y="1991467"/>
              <a:ext cx="1944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PODNIKATELÉ</a:t>
              </a: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2687493" y="3845862"/>
            <a:ext cx="1074688" cy="15187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>
            <a:off x="8304245" y="3068960"/>
            <a:ext cx="2631840" cy="1241920"/>
            <a:chOff x="6228184" y="3068960"/>
            <a:chExt cx="1973880" cy="1241920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6228184" y="3703061"/>
              <a:ext cx="636443" cy="0"/>
            </a:xfrm>
            <a:prstGeom prst="straightConnector1">
              <a:avLst/>
            </a:prstGeom>
            <a:ln w="635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876256" y="3068960"/>
              <a:ext cx="1325808" cy="1241920"/>
            </a:xfrm>
            <a:prstGeom prst="ellipse">
              <a:avLst/>
            </a:prstGeom>
            <a:solidFill>
              <a:srgbClr val="00B0F0">
                <a:alpha val="8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OBCE</a:t>
              </a:r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815413" y="3068960"/>
            <a:ext cx="1874875" cy="1317182"/>
          </a:xfrm>
          <a:prstGeom prst="ellipse">
            <a:avLst/>
          </a:prstGeom>
          <a:solidFill>
            <a:srgbClr val="00B0F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STÁT/EU DOTACE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214780" y="39529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u="sng" kern="0" dirty="0" smtClean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SF regionu Brdy-Vltava – efektivnější a jednodušší způsobe financování soc. služeb</a:t>
            </a:r>
            <a:endParaRPr lang="cs-CZ" b="1" u="sng" kern="0" dirty="0">
              <a:solidFill>
                <a:srgbClr val="40404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2580" y="4576316"/>
            <a:ext cx="4745302" cy="1738610"/>
            <a:chOff x="1593" y="5152"/>
            <a:chExt cx="6075" cy="2052"/>
          </a:xfrm>
        </p:grpSpPr>
        <p:pic>
          <p:nvPicPr>
            <p:cNvPr id="1030" name="obrázek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13837" r="13077"/>
            <a:stretch>
              <a:fillRect/>
            </a:stretch>
          </p:blipFill>
          <p:spPr bwMode="auto">
            <a:xfrm>
              <a:off x="1593" y="5152"/>
              <a:ext cx="3215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 pole 2"/>
            <p:cNvSpPr txBox="1">
              <a:spLocks noChangeArrowheads="1"/>
            </p:cNvSpPr>
            <p:nvPr/>
          </p:nvSpPr>
          <p:spPr bwMode="auto">
            <a:xfrm>
              <a:off x="3391" y="6362"/>
              <a:ext cx="4277" cy="8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7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egoe Script" pitchFamily="66" charset="0"/>
                  <a:cs typeface="Arial" pitchFamily="34" charset="0"/>
                </a:rPr>
                <a:t>I Vaše srdce je potřeba…</a:t>
              </a:r>
              <a:endPara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3339" y="212563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31 obcí uzavře smlouvu s Fondem, 14 poskytovatelů uzavře smlouvu s Fondem = 45 smluv.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8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SF Brdy-Vltava technicky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4400" y="1864816"/>
            <a:ext cx="10363826" cy="4381438"/>
          </a:xfrm>
        </p:spPr>
        <p:txBody>
          <a:bodyPr>
            <a:normAutofit/>
          </a:bodyPr>
          <a:lstStyle/>
          <a:p>
            <a:pPr algn="just"/>
            <a:r>
              <a:rPr lang="cs-CZ" altLang="cs-CZ" cap="none" dirty="0" smtClean="0">
                <a:cs typeface="Calibri" pitchFamily="34" charset="0"/>
              </a:rPr>
              <a:t>9</a:t>
            </a:r>
            <a:r>
              <a:rPr lang="cs-CZ" altLang="cs-CZ" cap="none" dirty="0">
                <a:cs typeface="Calibri" pitchFamily="34" charset="0"/>
              </a:rPr>
              <a:t>. měsíc – žádost obcím k příspěvku do SF </a:t>
            </a:r>
            <a:r>
              <a:rPr lang="cs-CZ" altLang="cs-CZ" cap="none" dirty="0" smtClean="0">
                <a:cs typeface="Calibri" pitchFamily="34" charset="0"/>
              </a:rPr>
              <a:t>na následující rok (dostatek času kvůli zahrnutí výše příspěvku do rozpočtu obce)</a:t>
            </a:r>
          </a:p>
          <a:p>
            <a:pPr algn="just"/>
            <a:endParaRPr lang="cs-CZ" altLang="cs-CZ" cap="none" dirty="0">
              <a:cs typeface="Calibri" pitchFamily="34" charset="0"/>
            </a:endParaRPr>
          </a:p>
          <a:p>
            <a:pPr algn="just"/>
            <a:r>
              <a:rPr lang="cs-CZ" altLang="cs-CZ" cap="none" dirty="0">
                <a:cs typeface="Calibri" pitchFamily="34" charset="0"/>
              </a:rPr>
              <a:t>4. měsíc následující rok – </a:t>
            </a:r>
            <a:r>
              <a:rPr lang="cs-CZ" altLang="cs-CZ" cap="none" dirty="0" smtClean="0">
                <a:cs typeface="Calibri" pitchFamily="34" charset="0"/>
              </a:rPr>
              <a:t>vyhlášení výzvy </a:t>
            </a:r>
            <a:r>
              <a:rPr lang="cs-CZ" altLang="cs-CZ" cap="none" dirty="0">
                <a:cs typeface="Calibri" pitchFamily="34" charset="0"/>
              </a:rPr>
              <a:t>pro poskytovatele do </a:t>
            </a:r>
            <a:r>
              <a:rPr lang="cs-CZ" altLang="cs-CZ" cap="none" dirty="0" smtClean="0">
                <a:cs typeface="Calibri" pitchFamily="34" charset="0"/>
              </a:rPr>
              <a:t>SF (poskytovatelé v předstihu informování, že bude výzva vyhlášena) – výzva zveřejněna na webu SF a webu MAS a poslána všem poskytovatelům</a:t>
            </a:r>
          </a:p>
          <a:p>
            <a:pPr algn="just"/>
            <a:r>
              <a:rPr lang="cs-CZ" altLang="cs-CZ" cap="none" dirty="0" smtClean="0">
                <a:cs typeface="Calibri" pitchFamily="34" charset="0"/>
              </a:rPr>
              <a:t>Doba realizace projektu 1.1.-30.11. na základě smlouvy</a:t>
            </a:r>
          </a:p>
          <a:p>
            <a:pPr algn="just"/>
            <a:r>
              <a:rPr lang="cs-CZ" altLang="cs-CZ" cap="none" dirty="0" smtClean="0">
                <a:cs typeface="Calibri" pitchFamily="34" charset="0"/>
              </a:rPr>
              <a:t>Začátek </a:t>
            </a:r>
            <a:r>
              <a:rPr lang="cs-CZ" altLang="cs-CZ" cap="none" dirty="0">
                <a:cs typeface="Calibri" pitchFamily="34" charset="0"/>
              </a:rPr>
              <a:t>12. měsíce – vyúčtování příspěvku ze strany </a:t>
            </a:r>
            <a:r>
              <a:rPr lang="cs-CZ" altLang="cs-CZ" cap="none" dirty="0" smtClean="0">
                <a:cs typeface="Calibri" pitchFamily="34" charset="0"/>
              </a:rPr>
              <a:t>poskytovatele soc. služby</a:t>
            </a:r>
          </a:p>
          <a:p>
            <a:pPr algn="just"/>
            <a:endParaRPr lang="cs-CZ" altLang="cs-CZ" sz="1100" cap="none" dirty="0" smtClean="0">
              <a:cs typeface="Calibri" pitchFamily="34" charset="0"/>
            </a:endParaRPr>
          </a:p>
          <a:p>
            <a:pPr algn="just">
              <a:lnSpc>
                <a:spcPts val="2638"/>
              </a:lnSpc>
              <a:spcBef>
                <a:spcPct val="0"/>
              </a:spcBef>
            </a:pPr>
            <a:r>
              <a:rPr lang="cs-CZ" altLang="cs-CZ" cap="none" dirty="0" smtClean="0">
                <a:cs typeface="Calibri" pitchFamily="34" charset="0"/>
              </a:rPr>
              <a:t>Konec </a:t>
            </a:r>
            <a:r>
              <a:rPr lang="cs-CZ" altLang="cs-CZ" cap="none" dirty="0">
                <a:cs typeface="Calibri" pitchFamily="34" charset="0"/>
              </a:rPr>
              <a:t>12. měsíce – vyúčtování příspěvku ze strany MAS donátorům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1730875"/>
            <a:ext cx="6219570" cy="51167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694" y="0"/>
            <a:ext cx="11061872" cy="1300291"/>
          </a:xfrm>
        </p:spPr>
        <p:txBody>
          <a:bodyPr>
            <a:normAutofit/>
          </a:bodyPr>
          <a:lstStyle/>
          <a:p>
            <a:pPr algn="l"/>
            <a:r>
              <a:rPr lang="cs-CZ" sz="3200" b="1" u="sng" kern="0" dirty="0" smtClean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SF Brdy-Vltava DNES</a:t>
            </a:r>
            <a:endParaRPr lang="cs-CZ" b="1" u="sng" kern="0" dirty="0">
              <a:solidFill>
                <a:srgbClr val="40404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3510" y="4289251"/>
            <a:ext cx="5859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Výběr kopíruje princip výzvy MAS X ale…</a:t>
            </a:r>
          </a:p>
          <a:p>
            <a:r>
              <a:rPr lang="cs-CZ" sz="2000" dirty="0" smtClean="0"/>
              <a:t>Je to mnohem jednodušší a flexibilnější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u="sng" dirty="0" smtClean="0">
                <a:solidFill>
                  <a:srgbClr val="FF0000"/>
                </a:solidFill>
              </a:rPr>
              <a:t>NÁŠ CÍL</a:t>
            </a:r>
            <a:r>
              <a:rPr lang="cs-CZ" sz="2000" dirty="0" smtClean="0"/>
              <a:t>: zapojit všechny obce do systému sociálního fondu a vysvětlit jim význam udržení regionální sítě služeb od kolébky po hrob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93510" y="1245452"/>
            <a:ext cx="10363826" cy="2009079"/>
          </a:xfrm>
        </p:spPr>
        <p:txBody>
          <a:bodyPr>
            <a:noAutofit/>
          </a:bodyPr>
          <a:lstStyle/>
          <a:p>
            <a:r>
              <a:rPr lang="cs-CZ" cap="none" dirty="0" smtClean="0"/>
              <a:t>V roce 2018 4. výzva, </a:t>
            </a:r>
            <a:r>
              <a:rPr lang="cs-CZ" cap="none" dirty="0"/>
              <a:t>o</a:t>
            </a:r>
            <a:r>
              <a:rPr lang="cs-CZ" cap="none" dirty="0" smtClean="0"/>
              <a:t>bjem prostředků k rozdělení – </a:t>
            </a:r>
            <a:r>
              <a:rPr lang="cs-CZ" b="1" cap="none" dirty="0" smtClean="0">
                <a:solidFill>
                  <a:srgbClr val="FF0000"/>
                </a:solidFill>
              </a:rPr>
              <a:t>592 700 Kč</a:t>
            </a:r>
          </a:p>
          <a:p>
            <a:r>
              <a:rPr lang="cs-CZ" cap="none" dirty="0" smtClean="0"/>
              <a:t>poskytovatelé </a:t>
            </a:r>
            <a:r>
              <a:rPr lang="cs-CZ" cap="none" dirty="0"/>
              <a:t>si do sociálního fondu zažádali o </a:t>
            </a:r>
            <a:r>
              <a:rPr lang="cs-CZ" b="1" cap="none" dirty="0" smtClean="0">
                <a:solidFill>
                  <a:srgbClr val="FF0000"/>
                </a:solidFill>
              </a:rPr>
              <a:t>777 421 Kč</a:t>
            </a:r>
          </a:p>
          <a:p>
            <a:r>
              <a:rPr lang="cs-CZ" b="1" cap="none" dirty="0" smtClean="0"/>
              <a:t>Do SF Přispělo 18 z 31 obcí</a:t>
            </a:r>
            <a:endParaRPr lang="cs-CZ" b="1" cap="none" dirty="0"/>
          </a:p>
          <a:p>
            <a:r>
              <a:rPr lang="cs-CZ" cap="none" dirty="0" smtClean="0"/>
              <a:t>Výběrová komise – zástupci donátorů a poskytovatelé z území, každý rok volíme novou</a:t>
            </a:r>
          </a:p>
          <a:p>
            <a:r>
              <a:rPr lang="cs-CZ" cap="none" dirty="0" smtClean="0"/>
              <a:t>Vybíráme 57 Kč/obyv. (celkové náklady poskytovatelů, které potřebují na dofinancování vztaženo k počtu klientů z území MAS/celkový počet obyvatel MAS)</a:t>
            </a:r>
          </a:p>
        </p:txBody>
      </p:sp>
    </p:spTree>
    <p:extLst>
      <p:ext uri="{BB962C8B-B14F-4D97-AF65-F5344CB8AC3E}">
        <p14:creationId xmlns:p14="http://schemas.microsoft.com/office/powerpoint/2010/main" val="1992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862" y="49227"/>
            <a:ext cx="10364451" cy="1017099"/>
          </a:xfrm>
        </p:spPr>
        <p:txBody>
          <a:bodyPr>
            <a:normAutofit/>
          </a:bodyPr>
          <a:lstStyle/>
          <a:p>
            <a:r>
              <a:rPr lang="cs-CZ" altLang="cs-CZ" sz="3200" b="1" u="sng" kern="0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Přínos SF </a:t>
            </a:r>
            <a:r>
              <a:rPr lang="cs-CZ" altLang="cs-CZ" sz="3200" b="1" u="sng" kern="0" dirty="0" smtClean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regionu </a:t>
            </a:r>
            <a:r>
              <a:rPr lang="cs-CZ" altLang="cs-CZ" sz="3200" b="1" u="sng" kern="0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Brdy-Vltava</a:t>
            </a:r>
            <a:endParaRPr lang="cs-CZ" sz="3200" b="1" u="sng" kern="0" dirty="0">
              <a:solidFill>
                <a:srgbClr val="40404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8415" y="847386"/>
            <a:ext cx="11720401" cy="342410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cap="none" dirty="0"/>
              <a:t>Jedna žádost o příspěvek od obce do Sociálního fondu (pro všechny poskytovatele)</a:t>
            </a:r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cap="none" dirty="0"/>
              <a:t>Jedna smlouva obec a Fond</a:t>
            </a:r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cap="none" dirty="0"/>
              <a:t>Jedna smlouva Fond a Poskytovatel</a:t>
            </a:r>
          </a:p>
          <a:p>
            <a:pPr>
              <a:spcBef>
                <a:spcPts val="600"/>
              </a:spcBef>
              <a:buClrTx/>
            </a:pPr>
            <a:r>
              <a:rPr lang="cs-CZ" cap="none" dirty="0" smtClean="0"/>
              <a:t>Výhodné </a:t>
            </a:r>
            <a:r>
              <a:rPr lang="cs-CZ" cap="none" dirty="0"/>
              <a:t>pro malé obce, které nemají vlastní aparát k řešení.</a:t>
            </a:r>
          </a:p>
          <a:p>
            <a:pPr>
              <a:spcBef>
                <a:spcPts val="600"/>
              </a:spcBef>
              <a:buClrTx/>
            </a:pPr>
            <a:r>
              <a:rPr lang="cs-CZ" cap="none" dirty="0"/>
              <a:t>Vhodné zavádět na území funkčního mikroregionu s vybudovanými vztahy a </a:t>
            </a:r>
            <a:r>
              <a:rPr lang="cs-CZ" cap="none" dirty="0" smtClean="0"/>
              <a:t>vazbami. Řešení </a:t>
            </a:r>
            <a:r>
              <a:rPr lang="cs-CZ" cap="none" dirty="0"/>
              <a:t>zejména pro venkovské prostředí.</a:t>
            </a:r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cap="none" dirty="0" smtClean="0"/>
              <a:t>Jedno </a:t>
            </a:r>
            <a:r>
              <a:rPr lang="cs-CZ" cap="none" dirty="0"/>
              <a:t>vyúčtování </a:t>
            </a:r>
            <a:r>
              <a:rPr lang="cs-CZ" cap="none" dirty="0" smtClean="0"/>
              <a:t>pro donátora do </a:t>
            </a:r>
            <a:r>
              <a:rPr lang="cs-CZ" cap="none" dirty="0"/>
              <a:t>úrovně kopie </a:t>
            </a:r>
            <a:r>
              <a:rPr lang="cs-CZ" cap="none" dirty="0" smtClean="0"/>
              <a:t>faktur</a:t>
            </a:r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altLang="cs-CZ" cap="none" dirty="0" smtClean="0">
                <a:cs typeface="Calibri" pitchFamily="34" charset="0"/>
              </a:rPr>
              <a:t>Možnost financovat sociální služby </a:t>
            </a:r>
            <a:r>
              <a:rPr lang="cs-CZ" altLang="cs-CZ" cap="none" dirty="0">
                <a:cs typeface="Calibri" pitchFamily="34" charset="0"/>
              </a:rPr>
              <a:t>v regionu </a:t>
            </a:r>
            <a:r>
              <a:rPr lang="cs-CZ" altLang="cs-CZ" cap="none" dirty="0" smtClean="0">
                <a:cs typeface="Calibri" pitchFamily="34" charset="0"/>
              </a:rPr>
              <a:t>a </a:t>
            </a:r>
            <a:r>
              <a:rPr lang="cs-CZ" altLang="cs-CZ" cap="none" dirty="0">
                <a:cs typeface="Calibri" pitchFamily="34" charset="0"/>
              </a:rPr>
              <a:t>jejich součástí, které vůbec nejsou podporovány </a:t>
            </a:r>
            <a:r>
              <a:rPr lang="cs-CZ" altLang="cs-CZ" cap="none" dirty="0" smtClean="0">
                <a:cs typeface="Calibri" pitchFamily="34" charset="0"/>
              </a:rPr>
              <a:t>stávajícím </a:t>
            </a:r>
            <a:r>
              <a:rPr lang="cs-CZ" altLang="cs-CZ" cap="none" dirty="0">
                <a:cs typeface="Calibri" pitchFamily="34" charset="0"/>
              </a:rPr>
              <a:t>systémem </a:t>
            </a:r>
            <a:r>
              <a:rPr lang="cs-CZ" altLang="cs-CZ" cap="none" dirty="0" smtClean="0">
                <a:cs typeface="Calibri" pitchFamily="34" charset="0"/>
              </a:rPr>
              <a:t>financování (např. pro ověřené nerejstříkové subjekty z území)</a:t>
            </a:r>
            <a:endParaRPr lang="cs-CZ" altLang="cs-CZ" cap="none" dirty="0">
              <a:cs typeface="Calibri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r>
              <a:rPr lang="cs-CZ" b="1" cap="none" dirty="0"/>
              <a:t>Transparentní</a:t>
            </a:r>
            <a:r>
              <a:rPr lang="cs-CZ" cap="none" dirty="0"/>
              <a:t> systém, na kterém se prostřednictvím orgánů fondu </a:t>
            </a:r>
            <a:r>
              <a:rPr lang="cs-CZ" cap="none" dirty="0" smtClean="0"/>
              <a:t>podílejí aktéři z území.</a:t>
            </a:r>
            <a:endParaRPr lang="cs-CZ" cap="none" dirty="0"/>
          </a:p>
          <a:p>
            <a:pPr>
              <a:spcBef>
                <a:spcPts val="600"/>
              </a:spcBef>
              <a:buClrTx/>
            </a:pPr>
            <a:r>
              <a:rPr lang="cs-CZ" cap="none" dirty="0" smtClean="0"/>
              <a:t>Získání </a:t>
            </a:r>
            <a:r>
              <a:rPr lang="cs-CZ" cap="none" dirty="0"/>
              <a:t>dobrého pocitu ze </a:t>
            </a:r>
            <a:r>
              <a:rPr lang="cs-CZ" b="1" cap="none" dirty="0"/>
              <a:t>smysluplné</a:t>
            </a:r>
            <a:r>
              <a:rPr lang="cs-CZ" cap="none" dirty="0"/>
              <a:t> charity směřující k lidem z našeho </a:t>
            </a:r>
            <a:r>
              <a:rPr lang="cs-CZ" cap="none" dirty="0" smtClean="0"/>
              <a:t>okolí. Získání </a:t>
            </a:r>
            <a:r>
              <a:rPr lang="cs-CZ" b="1" cap="none" dirty="0"/>
              <a:t>dobrého jména </a:t>
            </a:r>
            <a:r>
              <a:rPr lang="cs-CZ" cap="none" dirty="0"/>
              <a:t>v </a:t>
            </a:r>
            <a:r>
              <a:rPr lang="cs-CZ" cap="none" dirty="0" smtClean="0"/>
              <a:t>regionu</a:t>
            </a:r>
          </a:p>
          <a:p>
            <a:pPr>
              <a:spcBef>
                <a:spcPts val="600"/>
              </a:spcBef>
              <a:buClrTx/>
            </a:pPr>
            <a:r>
              <a:rPr lang="cs-CZ" cap="none" dirty="0"/>
              <a:t>„Relativně“ volné prostředky pro poskytovatele sociálních </a:t>
            </a:r>
            <a:r>
              <a:rPr lang="cs-CZ" cap="none" dirty="0" smtClean="0"/>
              <a:t>služeb</a:t>
            </a:r>
            <a:endParaRPr lang="cs-CZ" cap="none" dirty="0"/>
          </a:p>
          <a:p>
            <a:pPr>
              <a:lnSpc>
                <a:spcPts val="3000"/>
              </a:lnSpc>
              <a:spcBef>
                <a:spcPts val="600"/>
              </a:spcBef>
              <a:buClrTx/>
              <a:defRPr/>
            </a:pPr>
            <a:endParaRPr lang="cs-CZ" cap="none" dirty="0"/>
          </a:p>
          <a:p>
            <a:pPr>
              <a:spcBef>
                <a:spcPts val="600"/>
              </a:spcBef>
              <a:buClrTx/>
            </a:pP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24669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005" y="770915"/>
            <a:ext cx="10767363" cy="1596177"/>
          </a:xfrm>
        </p:spPr>
        <p:txBody>
          <a:bodyPr>
            <a:normAutofit/>
          </a:bodyPr>
          <a:lstStyle/>
          <a:p>
            <a:r>
              <a:rPr lang="cs-CZ" sz="3200" b="1" u="sng" kern="0" dirty="0" smtClean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rPr>
              <a:t>Do budoucna budeme pracovat na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cap="none" dirty="0" smtClean="0"/>
              <a:t>Přispět k diskusi o uzákonění příspěvku na sociální služby z RUD, věříme, že tak bude zajištěna efektivní a déletrvající distribuce prostředků v rámci regionu.</a:t>
            </a:r>
          </a:p>
          <a:p>
            <a:r>
              <a:rPr lang="cs-CZ" cap="none" dirty="0" smtClean="0"/>
              <a:t>Jedna smlouva obec – fond a jedna smlouva fond – poskytovatel.</a:t>
            </a:r>
          </a:p>
          <a:p>
            <a:r>
              <a:rPr lang="cs-CZ" altLang="cs-CZ" cap="none" dirty="0" smtClean="0"/>
              <a:t>Přimět obce v našem území, aby  brali soc</a:t>
            </a:r>
            <a:r>
              <a:rPr lang="cs-CZ" altLang="cs-CZ" cap="none" dirty="0"/>
              <a:t>. </a:t>
            </a:r>
            <a:r>
              <a:rPr lang="cs-CZ" altLang="cs-CZ" cap="none" dirty="0" smtClean="0"/>
              <a:t>oblast jako nedílnou součást rozvoje</a:t>
            </a:r>
          </a:p>
          <a:p>
            <a:r>
              <a:rPr lang="cs-CZ" cap="none" dirty="0" smtClean="0"/>
              <a:t>Zapojit veřejnost a podnikatelské subjekty do lokální filantropie a podpořit solidaritu v rámci regionu.</a:t>
            </a:r>
          </a:p>
          <a:p>
            <a:r>
              <a:rPr lang="cs-CZ" cap="none" dirty="0" smtClean="0"/>
              <a:t>Efektivně a smysluplně koordinovat podpůrné aktivity realizované v území, aby byly vhodně zacíleny a přinášely opravdovou pomoc – aktualizace Střednědobého plánu rozvoje sociálních služeb – protože někdy je třeba přispívat přímo osobám v nouzi (rodiny s dětmi se ZP – pomůcky, lázně, doprava do speciální ZŠ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6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638</TotalTime>
  <Words>694</Words>
  <Application>Microsoft Office PowerPoint</Application>
  <PresentationFormat>Vlastní</PresentationFormat>
  <Paragraphs>74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Kapka</vt:lpstr>
      <vt:lpstr>Sociální fond regionu    </vt:lpstr>
      <vt:lpstr>Prezentace aplikace PowerPoint</vt:lpstr>
      <vt:lpstr>Sociální fond regionu Brdy-Vltava</vt:lpstr>
      <vt:lpstr>Prezentace aplikace PowerPoint</vt:lpstr>
      <vt:lpstr>Prezentace aplikace PowerPoint</vt:lpstr>
      <vt:lpstr>SF Brdy-Vltava technicky</vt:lpstr>
      <vt:lpstr>SF Brdy-Vltava DNES</vt:lpstr>
      <vt:lpstr>Přínos SF regionu Brdy-Vltava</vt:lpstr>
      <vt:lpstr>Do budoucna budeme pracovat na: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Brdy-Vltava</dc:creator>
  <cp:lastModifiedBy>BRDY1</cp:lastModifiedBy>
  <cp:revision>46</cp:revision>
  <dcterms:created xsi:type="dcterms:W3CDTF">2016-08-16T08:47:48Z</dcterms:created>
  <dcterms:modified xsi:type="dcterms:W3CDTF">2018-06-04T07:29:28Z</dcterms:modified>
</cp:coreProperties>
</file>