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89"/>
  </p:notesMasterIdLst>
  <p:handoutMasterIdLst>
    <p:handoutMasterId r:id="rId90"/>
  </p:handoutMasterIdLst>
  <p:sldIdLst>
    <p:sldId id="256" r:id="rId2"/>
    <p:sldId id="270" r:id="rId3"/>
    <p:sldId id="464" r:id="rId4"/>
    <p:sldId id="465" r:id="rId5"/>
    <p:sldId id="466" r:id="rId6"/>
    <p:sldId id="467" r:id="rId7"/>
    <p:sldId id="468" r:id="rId8"/>
    <p:sldId id="469" r:id="rId9"/>
    <p:sldId id="470" r:id="rId10"/>
    <p:sldId id="471" r:id="rId11"/>
    <p:sldId id="472" r:id="rId12"/>
    <p:sldId id="473" r:id="rId13"/>
    <p:sldId id="474" r:id="rId14"/>
    <p:sldId id="475" r:id="rId15"/>
    <p:sldId id="476" r:id="rId16"/>
    <p:sldId id="477" r:id="rId17"/>
    <p:sldId id="478" r:id="rId18"/>
    <p:sldId id="479" r:id="rId19"/>
    <p:sldId id="480" r:id="rId20"/>
    <p:sldId id="481" r:id="rId21"/>
    <p:sldId id="482" r:id="rId22"/>
    <p:sldId id="483" r:id="rId23"/>
    <p:sldId id="484" r:id="rId24"/>
    <p:sldId id="485" r:id="rId25"/>
    <p:sldId id="486" r:id="rId26"/>
    <p:sldId id="487" r:id="rId27"/>
    <p:sldId id="488" r:id="rId28"/>
    <p:sldId id="489" r:id="rId29"/>
    <p:sldId id="490" r:id="rId30"/>
    <p:sldId id="491" r:id="rId31"/>
    <p:sldId id="492" r:id="rId32"/>
    <p:sldId id="493" r:id="rId33"/>
    <p:sldId id="494" r:id="rId34"/>
    <p:sldId id="495" r:id="rId35"/>
    <p:sldId id="496" r:id="rId36"/>
    <p:sldId id="497" r:id="rId37"/>
    <p:sldId id="498" r:id="rId38"/>
    <p:sldId id="499" r:id="rId39"/>
    <p:sldId id="500" r:id="rId40"/>
    <p:sldId id="501" r:id="rId41"/>
    <p:sldId id="538" r:id="rId42"/>
    <p:sldId id="503" r:id="rId43"/>
    <p:sldId id="504" r:id="rId44"/>
    <p:sldId id="505" r:id="rId45"/>
    <p:sldId id="506" r:id="rId46"/>
    <p:sldId id="507" r:id="rId47"/>
    <p:sldId id="508" r:id="rId48"/>
    <p:sldId id="509" r:id="rId49"/>
    <p:sldId id="539" r:id="rId50"/>
    <p:sldId id="511" r:id="rId51"/>
    <p:sldId id="512" r:id="rId52"/>
    <p:sldId id="513" r:id="rId53"/>
    <p:sldId id="462" r:id="rId54"/>
    <p:sldId id="366" r:id="rId55"/>
    <p:sldId id="367" r:id="rId56"/>
    <p:sldId id="368" r:id="rId57"/>
    <p:sldId id="369" r:id="rId58"/>
    <p:sldId id="370" r:id="rId59"/>
    <p:sldId id="371" r:id="rId60"/>
    <p:sldId id="372" r:id="rId61"/>
    <p:sldId id="373" r:id="rId62"/>
    <p:sldId id="374" r:id="rId63"/>
    <p:sldId id="375" r:id="rId64"/>
    <p:sldId id="378" r:id="rId65"/>
    <p:sldId id="379" r:id="rId66"/>
    <p:sldId id="380" r:id="rId67"/>
    <p:sldId id="381" r:id="rId68"/>
    <p:sldId id="382" r:id="rId69"/>
    <p:sldId id="525" r:id="rId70"/>
    <p:sldId id="543" r:id="rId71"/>
    <p:sldId id="314" r:id="rId72"/>
    <p:sldId id="453" r:id="rId73"/>
    <p:sldId id="454" r:id="rId74"/>
    <p:sldId id="456" r:id="rId75"/>
    <p:sldId id="457" r:id="rId76"/>
    <p:sldId id="548" r:id="rId77"/>
    <p:sldId id="530" r:id="rId78"/>
    <p:sldId id="458" r:id="rId79"/>
    <p:sldId id="544" r:id="rId80"/>
    <p:sldId id="542" r:id="rId81"/>
    <p:sldId id="547" r:id="rId82"/>
    <p:sldId id="394" r:id="rId83"/>
    <p:sldId id="315" r:id="rId84"/>
    <p:sldId id="528" r:id="rId85"/>
    <p:sldId id="529" r:id="rId86"/>
    <p:sldId id="549" r:id="rId87"/>
    <p:sldId id="526" r:id="rId88"/>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75392" autoAdjust="0"/>
  </p:normalViewPr>
  <p:slideViewPr>
    <p:cSldViewPr showGuides="1">
      <p:cViewPr varScale="1">
        <p:scale>
          <a:sx n="84" d="100"/>
          <a:sy n="84" d="100"/>
        </p:scale>
        <p:origin x="2792" y="76"/>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16.10.2019</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16.10.2019</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267113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Nutné mít kvalifikovaný elektronický podpis (např. </a:t>
            </a:r>
            <a:r>
              <a:rPr lang="cs-CZ" sz="1200" b="0" i="0" u="none" strike="noStrike" kern="1200" baseline="0" dirty="0" err="1" smtClean="0">
                <a:solidFill>
                  <a:schemeClr val="tx1"/>
                </a:solidFill>
                <a:latin typeface="+mn-lt"/>
                <a:ea typeface="+mn-ea"/>
                <a:cs typeface="+mn-cs"/>
              </a:rPr>
              <a:t>PostSignum</a:t>
            </a:r>
            <a:r>
              <a:rPr lang="cs-CZ" sz="1200" b="0" i="0" u="none" strike="noStrike" kern="1200" baseline="0" dirty="0" smtClean="0">
                <a:solidFill>
                  <a:schemeClr val="tx1"/>
                </a:solidFill>
                <a:latin typeface="+mn-lt"/>
                <a:ea typeface="+mn-ea"/>
                <a:cs typeface="+mn-cs"/>
              </a:rPr>
              <a:t> České pošty) </a:t>
            </a:r>
            <a:r>
              <a:rPr lang="pl-PL" sz="1200" b="0" i="0" u="none" strike="noStrike" kern="1200" baseline="0" dirty="0" smtClean="0">
                <a:solidFill>
                  <a:schemeClr val="tx1"/>
                </a:solidFill>
                <a:latin typeface="+mn-lt"/>
                <a:ea typeface="+mn-ea"/>
                <a:cs typeface="+mn-cs"/>
              </a:rPr>
              <a:t>- platnost certifikátu je 1 rok.</a:t>
            </a:r>
          </a:p>
          <a:p>
            <a:r>
              <a:rPr lang="cs-CZ" sz="1200" b="0" i="0" u="none" strike="noStrike" kern="1200" baseline="0" dirty="0" smtClean="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smtClean="0">
                <a:solidFill>
                  <a:schemeClr val="tx1"/>
                </a:solidFill>
                <a:latin typeface="+mn-lt"/>
                <a:ea typeface="+mn-ea"/>
                <a:cs typeface="+mn-cs"/>
              </a:rPr>
              <a:t>Nevyžaduje instalaci do PC</a:t>
            </a:r>
          </a:p>
          <a:p>
            <a:r>
              <a:rPr lang="cs-CZ" sz="1200" b="0" i="0" u="none" strike="noStrike" kern="1200" baseline="0" dirty="0" smtClean="0">
                <a:solidFill>
                  <a:schemeClr val="tx1"/>
                </a:solidFill>
                <a:latin typeface="+mn-lt"/>
                <a:ea typeface="+mn-ea"/>
                <a:cs typeface="+mn-cs"/>
              </a:rPr>
              <a:t>Postupovat podle Pokynů k vyplnění Žádosti o podporu </a:t>
            </a:r>
          </a:p>
          <a:p>
            <a:r>
              <a:rPr lang="cs-CZ" sz="1200" b="0" i="0" u="none" strike="noStrike" kern="1200" baseline="0" dirty="0" smtClean="0">
                <a:solidFill>
                  <a:schemeClr val="tx1"/>
                </a:solidFill>
                <a:latin typeface="+mn-lt"/>
                <a:ea typeface="+mn-ea"/>
                <a:cs typeface="+mn-cs"/>
              </a:rPr>
              <a:t>Prostřednictvím IS KP14+ se předkládají také Zprávy o realizaci projektu</a:t>
            </a:r>
          </a:p>
          <a:p>
            <a:r>
              <a:rPr lang="cs-CZ" sz="1200" b="0" i="0" u="none" strike="noStrike" kern="1200" baseline="0" dirty="0" smtClean="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428039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Prostředí</a:t>
            </a:r>
            <a:r>
              <a:rPr lang="cs-CZ" baseline="0" dirty="0" smtClean="0"/>
              <a:t> </a:t>
            </a:r>
            <a:r>
              <a:rPr lang="cs-CZ" dirty="0" smtClean="0"/>
              <a:t>MS2014+ má 2 části:</a:t>
            </a:r>
          </a:p>
          <a:p>
            <a:pPr lvl="1"/>
            <a:r>
              <a:rPr lang="cs-CZ" dirty="0" smtClean="0"/>
              <a:t>1. Pro externí uživatele: IS KP14+ (do externích patří žadatelé/příjemci, externí hodnotitelé)</a:t>
            </a:r>
          </a:p>
          <a:p>
            <a:pPr lvl="1"/>
            <a:r>
              <a:rPr lang="cs-CZ" dirty="0" smtClean="0"/>
              <a:t>2.</a:t>
            </a:r>
            <a:r>
              <a:rPr lang="cs-CZ" baseline="0" dirty="0" smtClean="0"/>
              <a:t> </a:t>
            </a:r>
            <a:r>
              <a:rPr lang="cs-CZ" dirty="0" smtClean="0"/>
              <a:t>Pro interní uživatele: CSSF14+ </a:t>
            </a:r>
          </a:p>
          <a:p>
            <a:r>
              <a:rPr lang="cs-CZ" dirty="0" smtClean="0"/>
              <a:t>Do IS KP14+ se lze registrovat bez překážek, CSSF14+ je pouze pro absolventy školení - před přidělením přístupu MMR ověřuje vazbu osoby na daný OP</a:t>
            </a:r>
          </a:p>
          <a:p>
            <a:endParaRPr lang="cs-CZ" dirty="0" smtClean="0"/>
          </a:p>
          <a:p>
            <a:r>
              <a:rPr lang="cs-CZ" dirty="0" smtClean="0"/>
              <a:t>Pro oboje existují vždy:</a:t>
            </a:r>
          </a:p>
          <a:p>
            <a:pPr lvl="1"/>
            <a:r>
              <a:rPr lang="cs-CZ" dirty="0" smtClean="0"/>
              <a:t>1. Ostré prostředí</a:t>
            </a:r>
          </a:p>
          <a:p>
            <a:pPr lvl="1"/>
            <a:r>
              <a:rPr lang="cs-CZ" dirty="0" smtClean="0"/>
              <a:t>2. Referenční (mělo by kopírovat ostrou verzi, slouží pro simulaci ze strany ŘO aj.)</a:t>
            </a:r>
          </a:p>
          <a:p>
            <a:pPr lvl="1"/>
            <a:r>
              <a:rPr lang="cs-CZ" dirty="0" smtClean="0"/>
              <a:t>3. Testovací (slouží k přípravě rozvoje – před nasazením na referenční a ostrou)</a:t>
            </a:r>
          </a:p>
          <a:p>
            <a:pPr lvl="1"/>
            <a:endParaRPr lang="cs-CZ" dirty="0" smtClean="0"/>
          </a:p>
          <a:p>
            <a:pPr lvl="1"/>
            <a:r>
              <a:rPr lang="cs-CZ" dirty="0" smtClean="0"/>
              <a:t>Registrace uživatelů IS KP14+</a:t>
            </a:r>
          </a:p>
          <a:p>
            <a:r>
              <a:rPr lang="cs-CZ" dirty="0" smtClean="0"/>
              <a:t>Vyplnění: Jméno, Příjmení, Datum narození, E-mail, Telefon, Heslo </a:t>
            </a:r>
          </a:p>
          <a:p>
            <a:r>
              <a:rPr lang="cs-CZ" dirty="0" smtClean="0"/>
              <a:t>Systém zašle kód na zadané telefonní číslo</a:t>
            </a:r>
          </a:p>
          <a:p>
            <a:r>
              <a:rPr lang="cs-CZ" dirty="0" smtClean="0"/>
              <a:t>Po zadání kódu z SMS zprávy do registračního formuláře v IS KP14+ dochází k zaslání aktivačního linku na e-mail</a:t>
            </a:r>
          </a:p>
          <a:p>
            <a:r>
              <a:rPr lang="cs-CZ" dirty="0" smtClean="0"/>
              <a:t>Po kliknutí na aktivační link zasílá systém na email uživatelské jméno (vychází z jména a příjmení)</a:t>
            </a:r>
          </a:p>
          <a:p>
            <a:pPr lvl="1"/>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Žadatel musí jít vždy přes výzvu ŘO a konkrétní výzvu MAS volí až na žádosti.</a:t>
            </a:r>
          </a:p>
          <a:p>
            <a:r>
              <a:rPr lang="cs-CZ" baseline="0" dirty="0" smtClean="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Pořadí vyplňování záložek není zcela individuální, u některých je nejprve nutné vyplnit nadřazený údaj v jiné části žádosti o podporu (do té doby je záložka šedě podbarvená). </a:t>
            </a:r>
          </a:p>
          <a:p>
            <a:r>
              <a:rPr lang="cs-CZ" dirty="0" smtClean="0"/>
              <a:t>Role uživatelů IS KP14+ ve vztahu k projektu:</a:t>
            </a:r>
            <a:r>
              <a:rPr lang="cs-CZ" baseline="0" dirty="0" smtClean="0"/>
              <a:t> </a:t>
            </a:r>
            <a:r>
              <a:rPr lang="cs-CZ" dirty="0" smtClean="0"/>
              <a:t>Editor,</a:t>
            </a:r>
            <a:r>
              <a:rPr lang="cs-CZ" baseline="0" dirty="0" smtClean="0"/>
              <a:t> </a:t>
            </a:r>
            <a:r>
              <a:rPr lang="cs-CZ" dirty="0" smtClean="0"/>
              <a:t>Čtenář,</a:t>
            </a:r>
            <a:r>
              <a:rPr lang="cs-CZ" baseline="0" dirty="0" smtClean="0"/>
              <a:t> </a:t>
            </a:r>
            <a:r>
              <a:rPr lang="cs-CZ" dirty="0" smtClean="0"/>
              <a:t>Signatář</a:t>
            </a:r>
            <a:r>
              <a:rPr lang="cs-CZ" baseline="0" dirty="0" smtClean="0"/>
              <a:t> </a:t>
            </a:r>
            <a:r>
              <a:rPr lang="cs-CZ" dirty="0" smtClean="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smtClean="0"/>
              <a:t>Není možné přidělit přístup někomu, kdo pro IS KP14+ neexistuje.</a:t>
            </a:r>
          </a:p>
          <a:p>
            <a:r>
              <a:rPr lang="cs-CZ" dirty="0" smtClean="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Zkrácený název projektu </a:t>
            </a:r>
            <a:r>
              <a:rPr lang="cs-CZ" dirty="0" smtClean="0"/>
              <a:t>– Identifikační údaj sloužící k základní orientaci v systému</a:t>
            </a:r>
          </a:p>
          <a:p>
            <a:r>
              <a:rPr lang="cs-CZ" b="1" dirty="0" smtClean="0"/>
              <a:t>Typ podání </a:t>
            </a:r>
            <a:r>
              <a:rPr lang="cs-CZ" dirty="0" smtClean="0"/>
              <a:t>– Automatické x Ruční</a:t>
            </a:r>
          </a:p>
          <a:p>
            <a:pPr lvl="1"/>
            <a:r>
              <a:rPr lang="cs-CZ" dirty="0" smtClean="0"/>
              <a:t>Automatické – automaticky po podpisu signatáře/ů</a:t>
            </a:r>
          </a:p>
          <a:p>
            <a:pPr lvl="1"/>
            <a:r>
              <a:rPr lang="cs-CZ" dirty="0" smtClean="0"/>
              <a:t>Ruční – aktivní účast žadatele přes tlačítko </a:t>
            </a:r>
            <a:r>
              <a:rPr lang="pl-PL" dirty="0" smtClean="0"/>
              <a:t>Podat žádost, které se vygeneruje po podpisu žádosti </a:t>
            </a:r>
          </a:p>
          <a:p>
            <a:r>
              <a:rPr lang="cs-CZ" b="1" dirty="0" smtClean="0"/>
              <a:t>Způsob jednání</a:t>
            </a:r>
            <a:r>
              <a:rPr lang="cs-CZ" dirty="0" smtClean="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smtClean="0"/>
              <a:t>Název projektu </a:t>
            </a:r>
          </a:p>
          <a:p>
            <a:r>
              <a:rPr lang="cs-CZ" b="1" dirty="0" smtClean="0"/>
              <a:t>Anotace projektu </a:t>
            </a:r>
            <a:r>
              <a:rPr lang="cs-CZ" dirty="0" smtClean="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smtClean="0"/>
              <a:t> zobrazuje se na začátku žádosti</a:t>
            </a:r>
          </a:p>
          <a:p>
            <a:pPr>
              <a:spcBef>
                <a:spcPts val="375"/>
              </a:spcBef>
              <a:buClr>
                <a:srgbClr val="000000"/>
              </a:buClr>
              <a:buSzPct val="100000"/>
              <a:buFont typeface="Wingdings" panose="05000000000000000000" pitchFamily="2" charset="2"/>
              <a:buChar char=""/>
              <a:defRPr/>
            </a:pPr>
            <a:r>
              <a:rPr lang="cs-CZ" altLang="cs-CZ" dirty="0" smtClean="0"/>
              <a:t> projekt v kostce, souhrnný obraz</a:t>
            </a:r>
          </a:p>
          <a:p>
            <a:pPr>
              <a:spcBef>
                <a:spcPts val="375"/>
              </a:spcBef>
              <a:buClr>
                <a:srgbClr val="000000"/>
              </a:buClr>
              <a:buSzPct val="100000"/>
              <a:buFont typeface="Wingdings" panose="05000000000000000000" pitchFamily="2" charset="2"/>
              <a:buChar char=""/>
              <a:defRPr/>
            </a:pPr>
            <a:r>
              <a:rPr lang="cs-CZ" altLang="cs-CZ" dirty="0" smtClean="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smtClean="0"/>
              <a:t> úvodní informace pro hodnotitele</a:t>
            </a:r>
          </a:p>
          <a:p>
            <a:pPr>
              <a:spcBef>
                <a:spcPts val="375"/>
              </a:spcBef>
              <a:buClr>
                <a:srgbClr val="000000"/>
              </a:buClr>
              <a:buSzPct val="100000"/>
              <a:buFont typeface="Wingdings" panose="05000000000000000000" pitchFamily="2" charset="2"/>
              <a:buChar char=""/>
              <a:defRPr/>
            </a:pPr>
            <a:r>
              <a:rPr lang="cs-CZ" altLang="cs-CZ" dirty="0" smtClean="0"/>
              <a:t> co, kdo, jak, proč, jak dlouho, za kolik</a:t>
            </a:r>
          </a:p>
          <a:p>
            <a:endParaRPr lang="cs-CZ" dirty="0" smtClean="0"/>
          </a:p>
          <a:p>
            <a:r>
              <a:rPr lang="cs-CZ" b="1" dirty="0" smtClean="0"/>
              <a:t>Datum zahájení a ukončení</a:t>
            </a:r>
            <a:r>
              <a:rPr lang="cs-CZ" dirty="0" smtClean="0"/>
              <a:t> – předpokládané/skutečné</a:t>
            </a:r>
          </a:p>
          <a:p>
            <a:pPr lvl="1"/>
            <a:r>
              <a:rPr lang="cs-CZ" dirty="0" smtClean="0"/>
              <a:t>generuje se délka projektu</a:t>
            </a:r>
          </a:p>
          <a:p>
            <a:pPr lvl="1"/>
            <a:r>
              <a:rPr lang="cs-CZ" dirty="0" smtClean="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Jiné finanční příjmy</a:t>
            </a:r>
            <a:r>
              <a:rPr lang="cs-CZ" sz="2400" dirty="0" smtClean="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Příjmy dle čl. 61 obecného nařízení </a:t>
            </a:r>
            <a:r>
              <a:rPr lang="cs-CZ" sz="2400" dirty="0" smtClean="0"/>
              <a:t>- Projekt nevytváří příjmy dle článku 61</a:t>
            </a:r>
            <a:endParaRPr lang="cs-CZ" sz="2400" b="1" dirty="0" smtClean="0"/>
          </a:p>
          <a:p>
            <a:endParaRPr lang="cs-CZ" b="1" dirty="0" smtClean="0"/>
          </a:p>
          <a:p>
            <a:r>
              <a:rPr lang="cs-CZ" b="1" dirty="0" smtClean="0"/>
              <a:t>Doplňkové informace – </a:t>
            </a:r>
            <a:r>
              <a:rPr lang="cs-CZ" b="1" dirty="0" err="1" smtClean="0"/>
              <a:t>checkboxy</a:t>
            </a:r>
            <a:endParaRPr lang="cs-CZ" b="1" dirty="0" smtClean="0"/>
          </a:p>
          <a:p>
            <a:r>
              <a:rPr lang="pl-PL" dirty="0" smtClean="0"/>
              <a:t>Realizace zadávacích řízení na projektu</a:t>
            </a:r>
          </a:p>
          <a:p>
            <a:r>
              <a:rPr lang="cs-CZ" dirty="0" smtClean="0"/>
              <a:t>Režim financování – nastaveno na výzvě</a:t>
            </a:r>
          </a:p>
          <a:p>
            <a:r>
              <a:rPr lang="cs-CZ" dirty="0" smtClean="0"/>
              <a:t>Veřejná podpora – orientační, není provázáno s další záložkou. Bude řešeno až před podpisem právního aktu</a:t>
            </a:r>
          </a:p>
          <a:p>
            <a:r>
              <a:rPr lang="cs-CZ" dirty="0" smtClean="0"/>
              <a:t>Projekt je zcela nebo zčásti prováděn sociálními partnery nebo NNO – </a:t>
            </a:r>
            <a:r>
              <a:rPr lang="cs-CZ" dirty="0" err="1" smtClean="0"/>
              <a:t>checkbox</a:t>
            </a:r>
            <a:r>
              <a:rPr lang="cs-CZ" dirty="0" smtClean="0"/>
              <a:t> s </a:t>
            </a:r>
            <a:r>
              <a:rPr lang="cs-CZ" dirty="0" err="1" smtClean="0"/>
              <a:t>provazbou</a:t>
            </a:r>
            <a:r>
              <a:rPr lang="cs-CZ" dirty="0" smtClean="0"/>
              <a:t> na indikátor – relevantní v případě, že žadatel je NNO nebo sociální partner</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152391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Základní identifikace specifických cílů je nastavena na úrovni výzvy.</a:t>
            </a:r>
          </a:p>
          <a:p>
            <a:r>
              <a:rPr lang="cs-CZ" b="1" dirty="0" smtClean="0"/>
              <a:t>Název</a:t>
            </a:r>
            <a:r>
              <a:rPr lang="cs-CZ" dirty="0" smtClean="0"/>
              <a:t> – žadatel vybírá z číselníku</a:t>
            </a:r>
          </a:p>
          <a:p>
            <a:r>
              <a:rPr lang="cs-CZ" b="1" dirty="0" smtClean="0"/>
              <a:t>Procentní podíl </a:t>
            </a:r>
            <a:r>
              <a:rPr lang="cs-CZ" dirty="0" smtClean="0"/>
              <a:t>– míra aktivit projektu pod specifickým cílem</a:t>
            </a:r>
          </a:p>
          <a:p>
            <a:pPr lvl="1"/>
            <a:r>
              <a:rPr lang="cs-CZ" dirty="0" smtClean="0"/>
              <a:t>- zadané hodnoty nejsou pro příjemce závazné</a:t>
            </a:r>
          </a:p>
          <a:p>
            <a:pPr lvl="1"/>
            <a:r>
              <a:rPr lang="cs-CZ" dirty="0" smtClean="0"/>
              <a:t>- systém provádí kontrolu součtu procentních podílů jednotlivých cílů</a:t>
            </a:r>
          </a:p>
          <a:p>
            <a:pPr lvl="1"/>
            <a:r>
              <a:rPr lang="cs-CZ" dirty="0" smtClean="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a:t>
            </a:fld>
            <a:endParaRPr lang="cs-CZ" dirty="0"/>
          </a:p>
        </p:txBody>
      </p:sp>
    </p:spTree>
    <p:extLst>
      <p:ext uri="{BB962C8B-B14F-4D97-AF65-F5344CB8AC3E}">
        <p14:creationId xmlns:p14="http://schemas.microsoft.com/office/powerpoint/2010/main" val="351361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Jaký problém projekt řeší? </a:t>
            </a:r>
            <a:r>
              <a:rPr lang="cs-CZ" dirty="0" smtClean="0"/>
              <a:t>– popis problému, proč ho řeší, koho se týká, důsledky neřešení</a:t>
            </a:r>
          </a:p>
          <a:p>
            <a:r>
              <a:rPr lang="cs-CZ" b="1" dirty="0" smtClean="0"/>
              <a:t>Jaké jsou příčiny problému?</a:t>
            </a:r>
            <a:r>
              <a:rPr lang="cs-CZ" dirty="0" smtClean="0"/>
              <a:t> – popis příčin problému, doklady existence problému, zda byl již v minulosti řešen a s jakým výsledkem</a:t>
            </a:r>
          </a:p>
          <a:p>
            <a:r>
              <a:rPr lang="cs-CZ" b="1" dirty="0" smtClean="0"/>
              <a:t>Co je cílem projektu? </a:t>
            </a:r>
            <a:r>
              <a:rPr lang="cs-CZ" dirty="0" smtClean="0"/>
              <a:t>– cíl/e projektu, provázanost cílů, měřitelnost, jak dosažení cíle řeší problém, jak ověřit dosažení cíle </a:t>
            </a:r>
          </a:p>
          <a:p>
            <a:endParaRPr lang="cs-CZ" b="1" dirty="0" smtClean="0"/>
          </a:p>
          <a:p>
            <a:r>
              <a:rPr lang="cs-CZ" b="1" dirty="0" smtClean="0"/>
              <a:t>Jaká/é změna/y je/jsou v důsledku projektu očekávána/y? </a:t>
            </a:r>
            <a:r>
              <a:rPr lang="cs-CZ" dirty="0" smtClean="0"/>
              <a:t>– co se změní, obecnější než cíl, dopad na cílovou skupinu</a:t>
            </a:r>
          </a:p>
          <a:p>
            <a:pPr>
              <a:buNone/>
            </a:pPr>
            <a:r>
              <a:rPr lang="cs-CZ" altLang="cs-CZ" sz="1200" dirty="0" smtClean="0">
                <a:solidFill>
                  <a:srgbClr val="000000"/>
                </a:solidFill>
              </a:rPr>
              <a:t>- nová kolonka v žádosti, která rozvíjí kolonku „cíle“</a:t>
            </a:r>
          </a:p>
          <a:p>
            <a:pPr>
              <a:buNone/>
            </a:pPr>
            <a:r>
              <a:rPr lang="cs-CZ" altLang="cs-CZ" sz="1200" dirty="0" smtClean="0">
                <a:solidFill>
                  <a:srgbClr val="000000"/>
                </a:solidFill>
              </a:rPr>
              <a:t>- nutí žadatele popsat kvalitativní dopady projektu</a:t>
            </a:r>
          </a:p>
          <a:p>
            <a:pPr>
              <a:buNone/>
            </a:pPr>
            <a:r>
              <a:rPr lang="cs-CZ" altLang="cs-CZ" sz="1200" dirty="0" smtClean="0">
                <a:solidFill>
                  <a:srgbClr val="000000"/>
                </a:solidFill>
              </a:rPr>
              <a:t>- od instrumentálních cílů (cílem je usnadnit přístup rodičům po mateřské dovolené</a:t>
            </a:r>
            <a:r>
              <a:rPr lang="cs-CZ" altLang="cs-CZ" sz="1200" baseline="0" dirty="0" smtClean="0">
                <a:solidFill>
                  <a:srgbClr val="000000"/>
                </a:solidFill>
              </a:rPr>
              <a:t> zpět do pracovního procesu</a:t>
            </a:r>
            <a:r>
              <a:rPr lang="cs-CZ" altLang="cs-CZ" sz="1200" dirty="0" smtClean="0">
                <a:solidFill>
                  <a:srgbClr val="000000"/>
                </a:solidFill>
              </a:rPr>
              <a:t>) k efektům</a:t>
            </a:r>
          </a:p>
          <a:p>
            <a:pPr>
              <a:buNone/>
            </a:pPr>
            <a:r>
              <a:rPr lang="cs-CZ" altLang="cs-CZ" sz="1200" baseline="0" dirty="0" smtClean="0">
                <a:solidFill>
                  <a:srgbClr val="000000"/>
                </a:solidFill>
              </a:rPr>
              <a:t>  </a:t>
            </a:r>
            <a:r>
              <a:rPr lang="cs-CZ" altLang="cs-CZ" sz="1200" dirty="0" smtClean="0">
                <a:solidFill>
                  <a:srgbClr val="000000"/>
                </a:solidFill>
              </a:rPr>
              <a:t>(změnou bude získání pracovního uplatnění</a:t>
            </a:r>
            <a:r>
              <a:rPr lang="cs-CZ" altLang="cs-CZ" sz="1200" baseline="0" dirty="0" smtClean="0">
                <a:solidFill>
                  <a:srgbClr val="000000"/>
                </a:solidFill>
              </a:rPr>
              <a:t> pro rodiče po mateřské dovolené </a:t>
            </a:r>
            <a:r>
              <a:rPr lang="cs-CZ" altLang="cs-CZ" sz="1200" dirty="0" smtClean="0">
                <a:solidFill>
                  <a:srgbClr val="000000"/>
                </a:solidFill>
              </a:rPr>
              <a:t>a sladění rodinného a pracovního života)</a:t>
            </a:r>
          </a:p>
          <a:p>
            <a:pPr>
              <a:buNone/>
            </a:pPr>
            <a:r>
              <a:rPr lang="cs-CZ" altLang="cs-CZ" sz="1200" dirty="0" smtClean="0">
                <a:solidFill>
                  <a:srgbClr val="000000"/>
                </a:solidFill>
              </a:rPr>
              <a:t>- kvantifikovat tu změnu</a:t>
            </a:r>
          </a:p>
          <a:p>
            <a:endParaRPr lang="cs-CZ" b="1" dirty="0" smtClean="0"/>
          </a:p>
          <a:p>
            <a:r>
              <a:rPr lang="cs-CZ" b="1" dirty="0" smtClean="0"/>
              <a:t>Jaké aktivity v projektu budou realizovány? (N) </a:t>
            </a:r>
            <a:r>
              <a:rPr lang="cs-CZ" dirty="0" smtClean="0"/>
              <a:t>– KA jsou dále řešeny na samostatné záložce – lze uvést odkaz na tuto záložku nebo stručný popis. </a:t>
            </a:r>
            <a:r>
              <a:rPr lang="cs-CZ" b="1" dirty="0" smtClean="0"/>
              <a:t>Údaje zde uvedené nesmí být v rozporu s údaji na záložce KA.</a:t>
            </a:r>
          </a:p>
          <a:p>
            <a:r>
              <a:rPr lang="cs-CZ" b="1" dirty="0" smtClean="0"/>
              <a:t>Popis realizačního týmu projektu – </a:t>
            </a:r>
            <a:r>
              <a:rPr lang="cs-CZ" dirty="0" smtClean="0"/>
              <a:t>všechny pozice v RT</a:t>
            </a:r>
            <a:r>
              <a:rPr lang="cs-CZ" b="1" dirty="0" smtClean="0"/>
              <a:t> </a:t>
            </a:r>
            <a:r>
              <a:rPr lang="cs-CZ" dirty="0" smtClean="0"/>
              <a:t>(NN i PN, příjemce i partner)</a:t>
            </a:r>
          </a:p>
          <a:p>
            <a:pPr lvl="1"/>
            <a:r>
              <a:rPr lang="cs-CZ" dirty="0" smtClean="0"/>
              <a:t>- hlavní činnosti</a:t>
            </a:r>
          </a:p>
          <a:p>
            <a:pPr lvl="1"/>
            <a:r>
              <a:rPr lang="cs-CZ" dirty="0" smtClean="0"/>
              <a:t>- rozsah zapojení</a:t>
            </a:r>
          </a:p>
          <a:p>
            <a:pPr lvl="1"/>
            <a:r>
              <a:rPr lang="cs-CZ" dirty="0" smtClean="0"/>
              <a:t>- odborná kapacita (ne konkrétní jména)</a:t>
            </a:r>
          </a:p>
          <a:p>
            <a:pPr marL="457200" lvl="1" indent="0">
              <a:spcAft>
                <a:spcPts val="600"/>
              </a:spcAft>
              <a:buFontTx/>
              <a:buNone/>
            </a:pPr>
            <a:r>
              <a:rPr lang="cs-CZ" dirty="0" smtClean="0"/>
              <a:t>- omezený rozsah pole - samostatná příloha s odkazem</a:t>
            </a:r>
          </a:p>
          <a:p>
            <a:pPr marL="628650" lvl="1" indent="-171450">
              <a:spcAft>
                <a:spcPts val="600"/>
              </a:spcAft>
              <a:buFontTx/>
              <a:buChar char="-"/>
            </a:pPr>
            <a:endParaRPr lang="cs-CZ" dirty="0" smtClean="0"/>
          </a:p>
          <a:p>
            <a:r>
              <a:rPr lang="cs-CZ" b="1" dirty="0" smtClean="0"/>
              <a:t>Jak bude zajištěno šíření výstupů projektu? (N) </a:t>
            </a:r>
            <a:r>
              <a:rPr lang="cs-CZ" dirty="0" smtClean="0"/>
              <a:t>– produkty, povědomí cílové skupiny apod.</a:t>
            </a:r>
          </a:p>
          <a:p>
            <a:r>
              <a:rPr lang="cs-CZ" b="1" dirty="0" smtClean="0"/>
              <a:t>V čem je navržené řešení inovativní? (N) </a:t>
            </a:r>
            <a:r>
              <a:rPr lang="cs-CZ" dirty="0" smtClean="0"/>
              <a:t>- osa 3 OPZ, výzvy zaměřené na sociální inovace.</a:t>
            </a:r>
          </a:p>
          <a:p>
            <a:pPr>
              <a:spcBef>
                <a:spcPts val="450"/>
              </a:spcBef>
              <a:buNone/>
            </a:pPr>
            <a:r>
              <a:rPr lang="cs-CZ" altLang="cs-CZ" sz="1200" dirty="0" smtClean="0">
                <a:solidFill>
                  <a:srgbClr val="000000"/>
                </a:solidFill>
              </a:rPr>
              <a:t>- některé výzvy vyžadují popis toho, v čem je projekt inovativní, v čem je nový, neokoukaný</a:t>
            </a:r>
          </a:p>
          <a:p>
            <a:pPr>
              <a:spcBef>
                <a:spcPts val="450"/>
              </a:spcBef>
              <a:buNone/>
            </a:pPr>
            <a:r>
              <a:rPr lang="cs-CZ" altLang="cs-CZ" sz="1200" dirty="0" smtClean="0">
                <a:solidFill>
                  <a:srgbClr val="000000"/>
                </a:solidFill>
              </a:rPr>
              <a:t>- </a:t>
            </a:r>
            <a:r>
              <a:rPr lang="cs-CZ" altLang="cs-CZ" sz="1200" u="sng" dirty="0" smtClean="0">
                <a:solidFill>
                  <a:srgbClr val="000000"/>
                </a:solidFill>
              </a:rPr>
              <a:t>tři základní roviny inovace:</a:t>
            </a:r>
          </a:p>
          <a:p>
            <a:pPr>
              <a:spcBef>
                <a:spcPts val="450"/>
              </a:spcBef>
              <a:buFont typeface="Wingdings" panose="05000000000000000000" pitchFamily="2" charset="2"/>
              <a:buChar char=""/>
            </a:pPr>
            <a:r>
              <a:rPr lang="cs-CZ" altLang="cs-CZ" sz="1200" dirty="0" smtClean="0">
                <a:solidFill>
                  <a:srgbClr val="000000"/>
                </a:solidFill>
              </a:rPr>
              <a:t> buď zavádíte projektem zcela </a:t>
            </a:r>
            <a:r>
              <a:rPr lang="cs-CZ" altLang="cs-CZ" sz="1200" b="1" dirty="0" smtClean="0">
                <a:solidFill>
                  <a:srgbClr val="000000"/>
                </a:solidFill>
              </a:rPr>
              <a:t>nové služby</a:t>
            </a:r>
            <a:r>
              <a:rPr lang="cs-CZ" altLang="cs-CZ" sz="1200" dirty="0" smtClean="0">
                <a:solidFill>
                  <a:srgbClr val="000000"/>
                </a:solidFill>
              </a:rPr>
              <a:t>, zaplňujete mezeru na trhu</a:t>
            </a:r>
          </a:p>
          <a:p>
            <a:pPr>
              <a:spcBef>
                <a:spcPts val="450"/>
              </a:spcBef>
              <a:buFont typeface="Wingdings" panose="05000000000000000000" pitchFamily="2" charset="2"/>
              <a:buChar char=""/>
            </a:pPr>
            <a:r>
              <a:rPr lang="cs-CZ" altLang="cs-CZ" sz="1200" dirty="0" smtClean="0">
                <a:solidFill>
                  <a:srgbClr val="000000"/>
                </a:solidFill>
              </a:rPr>
              <a:t> nebo existující služby </a:t>
            </a:r>
            <a:r>
              <a:rPr lang="cs-CZ" altLang="cs-CZ" sz="1200" b="1" dirty="0" smtClean="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smtClean="0">
                <a:solidFill>
                  <a:srgbClr val="000000"/>
                </a:solidFill>
              </a:rPr>
              <a:t> nebo vytváříte </a:t>
            </a:r>
            <a:r>
              <a:rPr lang="cs-CZ" altLang="cs-CZ" sz="1200" b="1" dirty="0" smtClean="0">
                <a:solidFill>
                  <a:srgbClr val="000000"/>
                </a:solidFill>
              </a:rPr>
              <a:t>komplex</a:t>
            </a:r>
            <a:r>
              <a:rPr lang="cs-CZ" altLang="cs-CZ" sz="1200" dirty="0" smtClean="0">
                <a:solidFill>
                  <a:srgbClr val="000000"/>
                </a:solidFill>
              </a:rPr>
              <a:t> vzájemně provázaných nebo se doplňujících služeb, který násobí efekt každé jedné služby v takovém komplexu zařazené a mění situaci v místě celkově</a:t>
            </a:r>
          </a:p>
          <a:p>
            <a:endParaRPr lang="cs-CZ" dirty="0" smtClean="0"/>
          </a:p>
          <a:p>
            <a:r>
              <a:rPr lang="cs-CZ" b="1" dirty="0" smtClean="0"/>
              <a:t>Jaká existují rizika projektu? </a:t>
            </a:r>
            <a:r>
              <a:rPr lang="cs-CZ" dirty="0" smtClean="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u="none" dirty="0" smtClean="0"/>
              <a:t>Při vyplňování</a:t>
            </a:r>
            <a:r>
              <a:rPr lang="cs-CZ" sz="1200" b="0" u="none" baseline="0" dirty="0" smtClean="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(např. u Výzvy MAS vyhlášené na prorodinná opatření budou indikátory týkající se podpory sociálního podniku nerelevantní). Stejně tak bude žadatel postupovat i v případě, že indikátor bude relevantní ve vztahu k zaměření Výzvy MAS, ale žadatel neplánuje tuto aktivitu realizovat v rámci projektu (např. u Výzvy MAS na prorodinná opatření, která je vyhlášená na podporu dětských skupin a příměstských táborů, ale žadatel plánuje realizovat projekt pouze na příměstské tábory, budou indikátory vztahující se k podpoře dětských skupin s nulovými hodnotami a s popisem nerelevantní ve vztahu k aktivitám projektu).</a:t>
            </a:r>
            <a:endParaRPr lang="cs-CZ" sz="1200" b="0" u="none"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smtClean="0"/>
              <a:t>Indikátory povinné k naplnění</a:t>
            </a:r>
            <a:r>
              <a:rPr lang="cs-CZ" sz="1200" b="1" u="none" dirty="0" smtClean="0"/>
              <a:t> </a:t>
            </a:r>
            <a:r>
              <a:rPr lang="cs-CZ" sz="1200" dirty="0" smtClean="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smtClean="0">
                <a:solidFill>
                  <a:srgbClr val="FF0000"/>
                </a:solidFill>
              </a:rPr>
              <a:t>Každý projekt musí mít povinně stanovenou nenulovou hodnotu </a:t>
            </a:r>
            <a:r>
              <a:rPr lang="cs-CZ" sz="1200" b="1" dirty="0" smtClean="0">
                <a:solidFill>
                  <a:srgbClr val="FF0000"/>
                </a:solidFill>
              </a:rPr>
              <a:t>minimálně</a:t>
            </a:r>
            <a:r>
              <a:rPr lang="cs-CZ" sz="1200" dirty="0" smtClean="0">
                <a:solidFill>
                  <a:srgbClr val="FF0000"/>
                </a:solidFill>
              </a:rPr>
              <a:t> buď pro indikátor </a:t>
            </a:r>
            <a:r>
              <a:rPr lang="cs-CZ" sz="1200" b="1" dirty="0" smtClean="0">
                <a:solidFill>
                  <a:srgbClr val="FF0000"/>
                </a:solidFill>
              </a:rPr>
              <a:t>6 00 00 - Celkový počet účastníků</a:t>
            </a:r>
            <a:r>
              <a:rPr lang="cs-CZ" sz="1200" dirty="0" smtClean="0">
                <a:solidFill>
                  <a:srgbClr val="FF0000"/>
                </a:solidFill>
              </a:rPr>
              <a:t> nebo </a:t>
            </a:r>
            <a:br>
              <a:rPr lang="cs-CZ" sz="1200" dirty="0" smtClean="0">
                <a:solidFill>
                  <a:srgbClr val="FF0000"/>
                </a:solidFill>
              </a:rPr>
            </a:br>
            <a:r>
              <a:rPr lang="cs-CZ" sz="1200" b="1" dirty="0" smtClean="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smtClean="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smtClean="0">
                <a:solidFill>
                  <a:schemeClr val="tx1"/>
                </a:solidFill>
                <a:effectLst/>
                <a:latin typeface="+mn-lt"/>
                <a:ea typeface="+mn-ea"/>
                <a:cs typeface="+mn-cs"/>
              </a:rPr>
              <a:t>Sledování parametrů týkajících se podpořených osob a související indikátory jsou detailně popsány </a:t>
            </a:r>
            <a:r>
              <a:rPr lang="cs-CZ" sz="1200" b="1" kern="1200" dirty="0" smtClean="0">
                <a:solidFill>
                  <a:schemeClr val="tx1"/>
                </a:solidFill>
                <a:effectLst/>
                <a:latin typeface="+mn-lt"/>
                <a:ea typeface="+mn-ea"/>
                <a:cs typeface="+mn-cs"/>
              </a:rPr>
              <a:t>v</a:t>
            </a:r>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smtClean="0">
              <a:solidFill>
                <a:schemeClr val="tx1"/>
              </a:solidFill>
              <a:effectLst/>
              <a:latin typeface="+mn-lt"/>
              <a:ea typeface="+mn-ea"/>
              <a:cs typeface="+mn-cs"/>
            </a:endParaRPr>
          </a:p>
          <a:p>
            <a:r>
              <a:rPr lang="cs-CZ" sz="1200" dirty="0" smtClean="0">
                <a:latin typeface="+mn-lt"/>
              </a:rPr>
              <a:t>Žadatel není nucen k tomu, aby všechny osoby byly „účastníky“ a čerpaly povinně podporu nad stanovený limit.</a:t>
            </a:r>
          </a:p>
          <a:p>
            <a:r>
              <a:rPr lang="cs-CZ" sz="1200" dirty="0" smtClean="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smtClean="0">
                <a:latin typeface="+mn-lt"/>
              </a:rPr>
              <a:t>Hodnotitel hodnotí žádost jako celek, nikoli jen s ohledem na plánované hodnoty indikátorů.</a:t>
            </a:r>
          </a:p>
          <a:p>
            <a:r>
              <a:rPr lang="cs-CZ" sz="1200" dirty="0" smtClean="0">
                <a:latin typeface="+mn-lt"/>
              </a:rPr>
              <a:t>Vždy záleží na charakteru projektu, cílové skupiny a plánovaných efektech projektu.</a:t>
            </a:r>
          </a:p>
          <a:p>
            <a:endParaRPr lang="cs-CZ" sz="1200" dirty="0" smtClean="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smtClean="0">
                <a:latin typeface="+mn-lt"/>
                <a:cs typeface="Arial" panose="020B0604020202020204" pitchFamily="34" charset="0"/>
              </a:rPr>
              <a:t>6 00 00 - Celkový počet účastníků  + indikátory </a:t>
            </a:r>
            <a:r>
              <a:rPr lang="cs-CZ" sz="1200" u="sng" dirty="0" smtClean="0">
                <a:latin typeface="+mn-lt"/>
              </a:rPr>
              <a:t>týkající se „účastníků“</a:t>
            </a:r>
          </a:p>
          <a:p>
            <a:pPr marL="504000" lvl="4" indent="0">
              <a:lnSpc>
                <a:spcPct val="100000"/>
              </a:lnSpc>
              <a:spcBef>
                <a:spcPts val="600"/>
              </a:spcBef>
              <a:spcAft>
                <a:spcPts val="600"/>
              </a:spcAft>
              <a:buSzPct val="100000"/>
              <a:buNone/>
            </a:pPr>
            <a:r>
              <a:rPr lang="cs-CZ" sz="1200" dirty="0" smtClean="0">
                <a:latin typeface="+mn-lt"/>
                <a:cs typeface="Arial" panose="020B0604020202020204" pitchFamily="34" charset="0"/>
              </a:rPr>
              <a:t>= </a:t>
            </a:r>
            <a:r>
              <a:rPr lang="cs-CZ" sz="1200" dirty="0" smtClean="0">
                <a:latin typeface="+mn-lt"/>
              </a:rPr>
              <a:t>osoby jednoznačně identifikované, které zároveň překročí hranici pro bagatelní podporu </a:t>
            </a:r>
            <a:r>
              <a:rPr lang="cs-CZ" sz="1200" dirty="0" smtClean="0">
                <a:latin typeface="+mn-lt"/>
                <a:cs typeface="Arial" panose="020B0604020202020204" pitchFamily="34" charset="0"/>
              </a:rPr>
              <a:t>(tj. min. 40 hod., </a:t>
            </a:r>
            <a:r>
              <a:rPr lang="cs-CZ" sz="1200" dirty="0" smtClean="0">
                <a:latin typeface="+mn-lt"/>
              </a:rPr>
              <a:t>z toho min 20 hod. jinou formou než elektronickou</a:t>
            </a:r>
            <a:r>
              <a:rPr lang="cs-CZ" sz="1200" dirty="0" smtClean="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Vykazování příjemcem skrze Monitorovací list podpořené osoby v IS ESF </a:t>
            </a:r>
            <a:r>
              <a:rPr lang="cs-CZ" sz="1200" dirty="0" smtClean="0">
                <a:latin typeface="+mn-lt"/>
              </a:rPr>
              <a:t>2014+ (</a:t>
            </a:r>
            <a:r>
              <a:rPr lang="cs-CZ" sz="1200" cap="none" baseline="0" dirty="0" smtClean="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solidFill>
                  <a:srgbClr val="FF0000"/>
                </a:solidFill>
                <a:latin typeface="+mn-lt"/>
                <a:cs typeface="Arial" panose="020B0604020202020204" pitchFamily="34" charset="0"/>
              </a:rPr>
              <a:t>Celkový počet podpořených osob </a:t>
            </a:r>
            <a:r>
              <a:rPr lang="cs-CZ" sz="1200" strike="sngStrike" dirty="0" smtClean="0">
                <a:solidFill>
                  <a:srgbClr val="FF0000"/>
                </a:solidFill>
                <a:latin typeface="+mn-lt"/>
                <a:cs typeface="Arial" panose="020B0604020202020204" pitchFamily="34" charset="0"/>
              </a:rPr>
              <a:t>≠</a:t>
            </a:r>
            <a:r>
              <a:rPr lang="cs-CZ" sz="1200" dirty="0" smtClean="0">
                <a:solidFill>
                  <a:srgbClr val="FF0000"/>
                </a:solidFill>
                <a:latin typeface="+mn-lt"/>
                <a:cs typeface="Arial" panose="020B0604020202020204" pitchFamily="34" charset="0"/>
              </a:rPr>
              <a:t> celkový počet účastníků!! </a:t>
            </a:r>
            <a:r>
              <a:rPr lang="cs-CZ" sz="1200" dirty="0" smtClean="0">
                <a:latin typeface="+mn-lt"/>
              </a:rPr>
              <a:t>(Žadatel předem popíše rozsah skupiny osob, kterou plánuje podpořit, ale která nebude pravděpodobně moci být zahrnuta do dosažených hodnot indikátorů).</a:t>
            </a:r>
            <a:endParaRPr lang="cs-CZ" sz="1200" dirty="0" smtClean="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smtClean="0">
              <a:latin typeface="+mn-lt"/>
              <a:cs typeface="Arial" panose="020B0604020202020204" pitchFamily="34" charset="0"/>
            </a:endParaRPr>
          </a:p>
          <a:p>
            <a:endParaRPr lang="cs-CZ" sz="1200" b="1" dirty="0" smtClean="0"/>
          </a:p>
          <a:p>
            <a:r>
              <a:rPr lang="cs-CZ" sz="1200" b="1" u="sng" dirty="0" smtClean="0"/>
              <a:t>Indikátory povinné k vykazování</a:t>
            </a:r>
            <a:endParaRPr lang="cs-CZ" sz="1200" b="1" dirty="0" smtClean="0"/>
          </a:p>
          <a:p>
            <a:pPr lvl="1"/>
            <a:r>
              <a:rPr lang="cs-CZ" sz="1200" b="0" dirty="0" smtClean="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smtClean="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smtClean="0">
                <a:solidFill>
                  <a:srgbClr val="FF0000"/>
                </a:solidFill>
              </a:rPr>
              <a:t>U indikátoru týkajícího</a:t>
            </a:r>
            <a:r>
              <a:rPr lang="cs-CZ" sz="1200" b="1" baseline="0" dirty="0" smtClean="0">
                <a:solidFill>
                  <a:srgbClr val="FF0000"/>
                </a:solidFill>
              </a:rPr>
              <a:t> se účastníků (6 73 15, 6 73 10, 6 25 00, 6 26 00, 6 28 0)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smtClean="0">
                <a:solidFill>
                  <a:srgbClr val="FF0000"/>
                </a:solidFill>
              </a:rPr>
              <a:t>Indikátory, které se netýkají účastníků, příjemce vykazuje prostřednictvím Zpráv o realizaci projektu skrze ISKP14+ (8 05 00, 5 01 30, 5 01 10, 5 01 20, 5 01 05, 6 74 01).</a:t>
            </a:r>
          </a:p>
          <a:p>
            <a:pPr marL="0" lvl="1" indent="0">
              <a:lnSpc>
                <a:spcPct val="100000"/>
              </a:lnSpc>
              <a:spcBef>
                <a:spcPts val="600"/>
              </a:spcBef>
              <a:spcAft>
                <a:spcPts val="600"/>
              </a:spcAft>
              <a:buSzPct val="100000"/>
              <a:buFont typeface="Wingdings" panose="05000000000000000000" pitchFamily="2" charset="2"/>
              <a:buNone/>
            </a:pPr>
            <a:endParaRPr lang="cs-CZ" sz="800" dirty="0" smtClean="0"/>
          </a:p>
          <a:p>
            <a:pPr marL="0" lvl="1" indent="0">
              <a:lnSpc>
                <a:spcPct val="100000"/>
              </a:lnSpc>
              <a:spcBef>
                <a:spcPts val="600"/>
              </a:spcBef>
              <a:spcAft>
                <a:spcPts val="600"/>
              </a:spcAft>
              <a:buSzPct val="100000"/>
              <a:buFont typeface="Wingdings" panose="05000000000000000000" pitchFamily="2" charset="2"/>
              <a:buNone/>
            </a:pPr>
            <a:r>
              <a:rPr lang="cs-CZ" sz="1800" u="sng" dirty="0" smtClean="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Systém záznamu rozsahu a typu podpory poskytnuté cílovým skupinám projektů</a:t>
            </a:r>
            <a:endParaRPr lang="cs-CZ" dirty="0" smtClean="0"/>
          </a:p>
          <a:p>
            <a:pPr>
              <a:lnSpc>
                <a:spcPct val="100000"/>
              </a:lnSpc>
              <a:buFont typeface="Courier New" panose="02070309020205020404" pitchFamily="49" charset="0"/>
              <a:buNone/>
            </a:pPr>
            <a:endParaRPr lang="cs-CZ" sz="1200" dirty="0" smtClean="0">
              <a:latin typeface="+mn-lt"/>
            </a:endParaRPr>
          </a:p>
          <a:p>
            <a:pPr hangingPunct="0"/>
            <a:r>
              <a:rPr lang="cs-CZ" sz="1200" b="1" kern="1200" dirty="0" smtClean="0">
                <a:solidFill>
                  <a:schemeClr val="tx1"/>
                </a:solidFill>
                <a:effectLst/>
                <a:latin typeface="+mn-lt"/>
                <a:ea typeface="+mn-ea"/>
                <a:cs typeface="+mn-cs"/>
              </a:rPr>
              <a:t>Bagatelní podpora:</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smtClean="0">
                <a:solidFill>
                  <a:schemeClr val="tx1"/>
                </a:solidFill>
                <a:effectLst/>
                <a:latin typeface="+mn-lt"/>
                <a:ea typeface="+mn-ea"/>
                <a:cs typeface="+mn-cs"/>
              </a:rPr>
              <a:t>a) získala v daném projektu podporu v rozsahu minimálně </a:t>
            </a:r>
            <a:r>
              <a:rPr lang="cs-CZ" sz="1200" b="1" kern="1200" dirty="0" smtClean="0">
                <a:solidFill>
                  <a:schemeClr val="tx1"/>
                </a:solidFill>
                <a:effectLst/>
                <a:latin typeface="+mn-lt"/>
                <a:ea typeface="+mn-ea"/>
                <a:cs typeface="+mn-cs"/>
              </a:rPr>
              <a:t>40 hodin </a:t>
            </a:r>
            <a:r>
              <a:rPr lang="cs-CZ" sz="1200" kern="1200" dirty="0" smtClean="0">
                <a:solidFill>
                  <a:schemeClr val="tx1"/>
                </a:solidFill>
                <a:effectLst/>
                <a:latin typeface="+mn-lt"/>
                <a:ea typeface="+mn-ea"/>
                <a:cs typeface="+mn-cs"/>
              </a:rPr>
              <a:t>(bez ohledu na počet dílčích podpor, tj. počet dílčích zapojení do projektu) a zároveň</a:t>
            </a:r>
          </a:p>
          <a:p>
            <a:pPr hangingPunct="0"/>
            <a:r>
              <a:rPr lang="cs-CZ" sz="1200" kern="1200" dirty="0" smtClean="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Evidence podpořené osoby:</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smtClean="0">
                <a:solidFill>
                  <a:schemeClr val="tx1"/>
                </a:solidFill>
                <a:effectLst/>
                <a:latin typeface="+mn-lt"/>
                <a:ea typeface="+mn-ea"/>
                <a:cs typeface="+mn-cs"/>
                <a:hlinkClick r:id="rId3"/>
              </a:rPr>
              <a:t>www.esfcr.cz</a:t>
            </a:r>
            <a:endParaRPr lang="cs-CZ" sz="1200" kern="1200" dirty="0" smtClean="0">
              <a:solidFill>
                <a:schemeClr val="tx1"/>
              </a:solidFill>
              <a:effectLst/>
              <a:latin typeface="+mn-lt"/>
              <a:ea typeface="+mn-ea"/>
              <a:cs typeface="+mn-cs"/>
            </a:endParaRPr>
          </a:p>
          <a:p>
            <a:pPr hangingPunct="0"/>
            <a:r>
              <a:rPr lang="cs-CZ" sz="1200" u="sng" kern="1200" dirty="0" smtClean="0">
                <a:solidFill>
                  <a:schemeClr val="tx1"/>
                </a:solidFill>
                <a:effectLst/>
                <a:latin typeface="+mn-lt"/>
                <a:ea typeface="+mn-ea"/>
                <a:cs typeface="+mn-cs"/>
              </a:rPr>
              <a:t>https://www.esfcr.cz/</a:t>
            </a:r>
            <a:r>
              <a:rPr lang="cs-CZ" sz="1200" u="sng" kern="1200" dirty="0" err="1" smtClean="0">
                <a:solidFill>
                  <a:schemeClr val="tx1"/>
                </a:solidFill>
                <a:effectLst/>
                <a:latin typeface="+mn-lt"/>
                <a:ea typeface="+mn-ea"/>
                <a:cs typeface="+mn-cs"/>
              </a:rPr>
              <a:t>monitorovani</a:t>
            </a:r>
            <a:r>
              <a:rPr lang="cs-CZ" sz="1200" u="sng" kern="1200" dirty="0" smtClean="0">
                <a:solidFill>
                  <a:schemeClr val="tx1"/>
                </a:solidFill>
                <a:effectLst/>
                <a:latin typeface="+mn-lt"/>
                <a:ea typeface="+mn-ea"/>
                <a:cs typeface="+mn-cs"/>
              </a:rPr>
              <a:t>-</a:t>
            </a:r>
            <a:r>
              <a:rPr lang="cs-CZ" sz="1200" u="sng" kern="1200" dirty="0" err="1" smtClean="0">
                <a:solidFill>
                  <a:schemeClr val="tx1"/>
                </a:solidFill>
                <a:effectLst/>
                <a:latin typeface="+mn-lt"/>
                <a:ea typeface="+mn-ea"/>
                <a:cs typeface="+mn-cs"/>
              </a:rPr>
              <a:t>podporenych</a:t>
            </a:r>
            <a:r>
              <a:rPr lang="cs-CZ" sz="1200" u="sng" kern="1200" dirty="0" smtClean="0">
                <a:solidFill>
                  <a:schemeClr val="tx1"/>
                </a:solidFill>
                <a:effectLst/>
                <a:latin typeface="+mn-lt"/>
                <a:ea typeface="+mn-ea"/>
                <a:cs typeface="+mn-cs"/>
              </a:rPr>
              <a:t>-osob-</a:t>
            </a:r>
            <a:r>
              <a:rPr lang="cs-CZ" sz="1200" u="sng" kern="1200" dirty="0" err="1" smtClean="0">
                <a:solidFill>
                  <a:schemeClr val="tx1"/>
                </a:solidFill>
                <a:effectLst/>
                <a:latin typeface="+mn-lt"/>
                <a:ea typeface="+mn-ea"/>
                <a:cs typeface="+mn-cs"/>
              </a:rPr>
              <a:t>opz</a:t>
            </a:r>
            <a:r>
              <a:rPr lang="cs-CZ" sz="1200" kern="1200" dirty="0" smtClean="0">
                <a:solidFill>
                  <a:schemeClr val="tx1"/>
                </a:solidFill>
                <a:effectLst/>
                <a:latin typeface="+mn-lt"/>
                <a:ea typeface="+mn-ea"/>
                <a:cs typeface="+mn-cs"/>
              </a:rPr>
              <a:t>).</a:t>
            </a:r>
          </a:p>
          <a:p>
            <a:pPr hangingPunct="0"/>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Monitorovací list podpořené osoby </a:t>
            </a:r>
            <a:r>
              <a:rPr lang="cs-CZ" sz="1200" kern="1200" dirty="0" smtClean="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smtClean="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smtClean="0">
              <a:solidFill>
                <a:schemeClr val="tx1"/>
              </a:solidFill>
              <a:effectLst/>
              <a:latin typeface="+mn-lt"/>
              <a:ea typeface="+mn-ea"/>
              <a:cs typeface="+mn-cs"/>
            </a:endParaRPr>
          </a:p>
          <a:p>
            <a:pPr hangingPunct="0"/>
            <a:r>
              <a:rPr lang="cs-CZ" sz="1200" b="1" u="sng" kern="1200" dirty="0" smtClean="0">
                <a:solidFill>
                  <a:schemeClr val="tx1"/>
                </a:solidFill>
                <a:effectLst/>
                <a:latin typeface="+mn-lt"/>
                <a:ea typeface="+mn-ea"/>
                <a:cs typeface="+mn-cs"/>
              </a:rPr>
              <a:t>Pokyny pro evidenci podpory poskytnuté účastníkům projektů: </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smtClean="0">
                <a:solidFill>
                  <a:schemeClr val="tx1"/>
                </a:solidFill>
                <a:effectLst/>
                <a:latin typeface="+mn-lt"/>
                <a:ea typeface="+mn-ea"/>
                <a:cs typeface="+mn-cs"/>
              </a:rPr>
              <a:t>- monitoring osob podpořených projekty OPZ s maximálním využitím existujících dat evidovaných v </a:t>
            </a:r>
            <a:r>
              <a:rPr lang="cs-CZ" sz="1200" kern="1200" dirty="0" err="1" smtClean="0">
                <a:solidFill>
                  <a:schemeClr val="tx1"/>
                </a:solidFill>
                <a:effectLst/>
                <a:latin typeface="+mn-lt"/>
                <a:ea typeface="+mn-ea"/>
                <a:cs typeface="+mn-cs"/>
              </a:rPr>
              <a:t>agendových</a:t>
            </a:r>
            <a:r>
              <a:rPr lang="cs-CZ" sz="1200" kern="1200" dirty="0" smtClean="0">
                <a:solidFill>
                  <a:schemeClr val="tx1"/>
                </a:solidFill>
                <a:effectLst/>
                <a:latin typeface="+mn-lt"/>
                <a:ea typeface="+mn-ea"/>
                <a:cs typeface="+mn-cs"/>
              </a:rPr>
              <a:t> systémech MPSV, které jsou doplňovány sběrem dat od realizátorů jednotlivých projektů;</a:t>
            </a:r>
          </a:p>
          <a:p>
            <a:pPr hangingPunct="0"/>
            <a:r>
              <a:rPr lang="cs-CZ" sz="1200" kern="1200" dirty="0" smtClean="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smtClean="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smtClean="0"/>
          </a:p>
          <a:p>
            <a:pPr lvl="1"/>
            <a:endParaRPr lang="cs-CZ" dirty="0" smtClean="0"/>
          </a:p>
          <a:p>
            <a:r>
              <a:rPr lang="cs-CZ" b="1" u="sng" dirty="0" smtClean="0"/>
              <a:t>VAZBA IS KP14+ a IS ESF 2014+ </a:t>
            </a:r>
          </a:p>
          <a:p>
            <a:endParaRPr lang="cs-CZ"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IS ESF 2014+ </a:t>
            </a:r>
          </a:p>
          <a:p>
            <a:r>
              <a:rPr lang="cs-CZ" dirty="0" smtClean="0"/>
              <a:t>Pro každého účastníka projektu veden záznam.</a:t>
            </a:r>
          </a:p>
          <a:p>
            <a:r>
              <a:rPr lang="cs-CZ" dirty="0" smtClean="0"/>
              <a:t>Rozsah sledovaných údajů (viz Obecná pravidla pro žadatele a příjemce).</a:t>
            </a:r>
          </a:p>
          <a:p>
            <a:r>
              <a:rPr lang="cs-CZ" dirty="0" smtClean="0"/>
              <a:t>Evidence poskytnutých podpor (typ podpory a rozsah podpory - k dispozici výběr z číselníku - bude zveřejněn na webu OPZ).</a:t>
            </a:r>
          </a:p>
          <a:p>
            <a:r>
              <a:rPr lang="cs-CZ" dirty="0" smtClean="0"/>
              <a:t>IS automaticky hlídá u jednotlivých osob limit bagatelní podpory.</a:t>
            </a:r>
          </a:p>
          <a:p>
            <a:r>
              <a:rPr lang="cs-CZ" dirty="0" smtClean="0"/>
              <a:t>IS z vyplněných údajů generuje hodnoty pro všechny indikátory týkající se účastníků a přenáší hodnoty do IS KP14+.</a:t>
            </a:r>
          </a:p>
          <a:p>
            <a:r>
              <a:rPr lang="cs-CZ" dirty="0" smtClean="0"/>
              <a:t>Přímá vazba na externí registry ÚP a ČSSZ.</a:t>
            </a:r>
          </a:p>
          <a:p>
            <a:endParaRPr lang="cs-CZ" dirty="0" smtClean="0"/>
          </a:p>
          <a:p>
            <a:r>
              <a:rPr lang="cs-CZ" b="1" dirty="0" smtClean="0"/>
              <a:t>IS KP14+</a:t>
            </a:r>
          </a:p>
          <a:p>
            <a:r>
              <a:rPr lang="cs-CZ" dirty="0" smtClean="0"/>
              <a:t>Editace pouze hodnot indikátorů netýkajících se účastníků.</a:t>
            </a:r>
          </a:p>
          <a:p>
            <a:r>
              <a:rPr lang="cs-CZ" dirty="0" smtClean="0"/>
              <a:t>Indikátory týkající se účastníků přebírány z IS ESF 2014+ bez možnosti editace.</a:t>
            </a:r>
          </a:p>
          <a:p>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sz="2400" b="1" dirty="0" smtClean="0"/>
              <a:t>MS2014+</a:t>
            </a:r>
          </a:p>
          <a:p>
            <a:pPr marL="0" lvl="1" indent="0">
              <a:lnSpc>
                <a:spcPts val="2880"/>
              </a:lnSpc>
              <a:spcBef>
                <a:spcPts val="600"/>
              </a:spcBef>
              <a:spcAft>
                <a:spcPts val="600"/>
              </a:spcAft>
              <a:buSzPct val="100000"/>
              <a:buFont typeface="Wingdings" panose="05000000000000000000" pitchFamily="2" charset="2"/>
              <a:buNone/>
            </a:pPr>
            <a:r>
              <a:rPr lang="cs-CZ" dirty="0" smtClean="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vykazované v rámci </a:t>
            </a:r>
            <a:r>
              <a:rPr lang="cs-CZ" dirty="0" err="1" smtClean="0"/>
              <a:t>ZoR</a:t>
            </a:r>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typu „počet projektů“ (žadatel zaškrtne </a:t>
            </a:r>
            <a:r>
              <a:rPr lang="cs-CZ" dirty="0" err="1" smtClean="0"/>
              <a:t>checkbox</a:t>
            </a:r>
            <a:r>
              <a:rPr lang="cs-CZ" dirty="0" smtClean="0"/>
              <a:t> na žádosti o podporu a systém toto propojí s příslušným indikátorem)</a:t>
            </a:r>
          </a:p>
          <a:p>
            <a:endParaRPr lang="cs-CZ" dirty="0" smtClean="0"/>
          </a:p>
          <a:p>
            <a:pPr lvl="1"/>
            <a:endParaRPr lang="cs-CZ" dirty="0" smtClean="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23</a:t>
            </a:fld>
            <a:endParaRPr lang="cs-CZ"/>
          </a:p>
        </p:txBody>
      </p:sp>
    </p:spTree>
    <p:extLst>
      <p:ext uri="{BB962C8B-B14F-4D97-AF65-F5344CB8AC3E}">
        <p14:creationId xmlns:p14="http://schemas.microsoft.com/office/powerpoint/2010/main" val="337823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Rovné příležitosti a nediskriminace, Udržitelný rozvoj (environmentální indikátory), Rovné příležitosti mužů a žen</a:t>
            </a:r>
            <a:r>
              <a:rPr lang="cs-CZ" dirty="0" smtClean="0"/>
              <a:t> </a:t>
            </a:r>
            <a:r>
              <a:rPr lang="cs-CZ" b="1" dirty="0" smtClean="0"/>
              <a:t>– </a:t>
            </a:r>
            <a:r>
              <a:rPr lang="cs-CZ" dirty="0" smtClean="0"/>
              <a:t>určení vlivu na princip</a:t>
            </a:r>
          </a:p>
          <a:p>
            <a:pPr lvl="1">
              <a:spcAft>
                <a:spcPts val="600"/>
              </a:spcAft>
            </a:pPr>
            <a:r>
              <a:rPr lang="cs-CZ" dirty="0" smtClean="0"/>
              <a:t>Cílené zaměření na horizontální princip - nutno uvést podrobnosti</a:t>
            </a:r>
          </a:p>
          <a:p>
            <a:pPr lvl="1">
              <a:spcAft>
                <a:spcPts val="600"/>
              </a:spcAft>
            </a:pPr>
            <a:r>
              <a:rPr lang="cs-CZ" dirty="0" smtClean="0"/>
              <a:t>Pozitivní vliv na horizontální princip – nutno uvést podrobnosti</a:t>
            </a:r>
          </a:p>
          <a:p>
            <a:pPr lvl="1">
              <a:spcAft>
                <a:spcPts val="600"/>
              </a:spcAft>
            </a:pPr>
            <a:r>
              <a:rPr lang="cs-CZ" dirty="0" smtClean="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smtClean="0"/>
              <a:t>Projekt  zaměřen na udržitelnou zaměstnanost žen a udržitelný postup žen v zaměstnání </a:t>
            </a:r>
            <a:r>
              <a:rPr lang="cs-CZ" sz="2400" dirty="0" smtClean="0"/>
              <a:t>-  </a:t>
            </a:r>
            <a:r>
              <a:rPr lang="cs-CZ" sz="2400" dirty="0" err="1" smtClean="0"/>
              <a:t>Checkbox</a:t>
            </a:r>
            <a:r>
              <a:rPr lang="cs-CZ" sz="2400" dirty="0" smtClean="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smtClean="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smtClean="0">
                <a:solidFill>
                  <a:schemeClr val="tx1"/>
                </a:solidFill>
                <a:latin typeface="+mn-lt"/>
                <a:ea typeface="+mn-ea"/>
                <a:cs typeface="+mn-cs"/>
              </a:rPr>
              <a:t>Každou další klíčovou aktivitu lze zadat přes tlačítko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a:t>
            </a:r>
            <a:endParaRPr lang="cs-CZ" dirty="0" smtClean="0"/>
          </a:p>
          <a:p>
            <a:endParaRPr lang="cs-CZ" dirty="0" smtClean="0"/>
          </a:p>
          <a:p>
            <a:r>
              <a:rPr lang="cs-CZ" dirty="0" smtClean="0"/>
              <a:t>Pole na záložce sice nejsou označena jako povinná pole, přesto byla pro OPZ nastavena kontrola v tom smyslu, že nelze finalizovat projektovou žádost, u které by nebyla vyplněna alespoň 1 klíčová aktivita.</a:t>
            </a:r>
          </a:p>
          <a:p>
            <a:r>
              <a:rPr lang="cs-CZ" sz="2400" dirty="0" smtClean="0"/>
              <a:t>Zadává se každá aktivita zvlášť, po zadání je nutno záznam uložit.</a:t>
            </a:r>
          </a:p>
          <a:p>
            <a:pPr marL="171450" indent="-171450">
              <a:buFontTx/>
              <a:buChar char="-"/>
            </a:pPr>
            <a:r>
              <a:rPr lang="cs-CZ" b="1" dirty="0" smtClean="0"/>
              <a:t>Název</a:t>
            </a:r>
          </a:p>
          <a:p>
            <a:pPr marL="171450" indent="-171450">
              <a:buFontTx/>
              <a:buChar char="-"/>
            </a:pPr>
            <a:r>
              <a:rPr lang="cs-CZ" b="1" dirty="0" smtClean="0"/>
              <a:t>Popis</a:t>
            </a:r>
            <a:r>
              <a:rPr lang="cs-CZ" dirty="0" smtClean="0"/>
              <a:t> – činnosti, způsob provádění, výstupy, časová dotace, provázanost s dalšími KA, apod.</a:t>
            </a:r>
            <a:r>
              <a:rPr lang="cs-CZ" sz="1200" b="0" i="0" u="none" strike="noStrike" kern="1200" baseline="0" dirty="0" smtClean="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smtClean="0"/>
              <a:t>Přehled nákladů </a:t>
            </a:r>
            <a:r>
              <a:rPr lang="cs-CZ" dirty="0" smtClean="0"/>
              <a:t>– přímé náklady, vazba na rozpočet a hodnocení efektivity projektu. </a:t>
            </a:r>
            <a:r>
              <a:rPr lang="cs-CZ" sz="1200" b="0" i="0" u="none" strike="noStrike" kern="1200" baseline="0" dirty="0" smtClean="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smtClean="0"/>
          </a:p>
          <a:p>
            <a:pPr marL="628650" lvl="1" indent="-171450">
              <a:spcAft>
                <a:spcPts val="600"/>
              </a:spcAft>
              <a:buFontTx/>
              <a:buChar cha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Obsah číselníku nastaven na výzvě.</a:t>
            </a:r>
          </a:p>
          <a:p>
            <a:r>
              <a:rPr lang="cs-CZ" b="1" dirty="0" smtClean="0"/>
              <a:t>Cílová skupina </a:t>
            </a:r>
            <a:r>
              <a:rPr lang="cs-CZ" dirty="0" smtClean="0"/>
              <a:t>– výběr z číselníku</a:t>
            </a:r>
          </a:p>
          <a:p>
            <a:r>
              <a:rPr lang="cs-CZ" b="1" dirty="0" smtClean="0"/>
              <a:t>Popis cílové skupiny </a:t>
            </a:r>
            <a:r>
              <a:rPr lang="cs-CZ" dirty="0" smtClean="0"/>
              <a:t>– identifikace, velikost, struktura, potřeby, zapojení cílové skupiny v průběhu projektu.</a:t>
            </a:r>
          </a:p>
          <a:p>
            <a:r>
              <a:rPr lang="cs-CZ" dirty="0" smtClean="0"/>
              <a:t>Podstatná změna projektu - zahrnutí nové cílové skupiny, tj. rozšíření projektu i na osoby, na které projekt původně zaměřen nebyl.</a:t>
            </a:r>
          </a:p>
          <a:p>
            <a:r>
              <a:rPr lang="cs-CZ" sz="1200" b="0" i="0" u="none" strike="noStrike" kern="1200" baseline="0" dirty="0" smtClean="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smtClean="0">
                <a:solidFill>
                  <a:schemeClr val="tx1"/>
                </a:solidFill>
                <a:latin typeface="+mn-lt"/>
                <a:ea typeface="+mn-ea"/>
                <a:cs typeface="+mn-cs"/>
              </a:rPr>
              <a:t>Po zadání každé cílové skupiny je nutné záložku uložit pomocí tlačítka </a:t>
            </a:r>
            <a:r>
              <a:rPr lang="cs-CZ" sz="1200" b="1" i="0" u="none" strike="noStrike" kern="1200" baseline="0" dirty="0" smtClean="0">
                <a:solidFill>
                  <a:schemeClr val="tx1"/>
                </a:solidFill>
                <a:latin typeface="+mn-lt"/>
                <a:ea typeface="+mn-ea"/>
                <a:cs typeface="+mn-cs"/>
              </a:rPr>
              <a:t>Uložit</a:t>
            </a:r>
            <a:r>
              <a:rPr lang="cs-CZ" sz="1200" b="0" i="0" u="none" strike="noStrike" kern="1200" baseline="0" dirty="0" smtClean="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Povolené místo realizace a povolené místo dopadu projektu jsou stanovena ve výzvě.</a:t>
            </a:r>
          </a:p>
          <a:p>
            <a:r>
              <a:rPr lang="cs-CZ" b="1" dirty="0" smtClean="0"/>
              <a:t>Místo realizace</a:t>
            </a:r>
            <a:r>
              <a:rPr lang="cs-CZ" dirty="0" smtClean="0"/>
              <a:t> - realizace aktivit projektu ve prospěch cílových skupin, příp. lokalita, kde vznikají výstupy či výsledky projektu. </a:t>
            </a:r>
            <a:r>
              <a:rPr lang="cs-CZ" b="1" dirty="0" smtClean="0"/>
              <a:t>Detail kraje v ČR. </a:t>
            </a:r>
          </a:p>
          <a:p>
            <a:r>
              <a:rPr lang="cs-CZ" b="1" dirty="0" smtClean="0"/>
              <a:t>Místo dopadu -</a:t>
            </a:r>
            <a:r>
              <a:rPr lang="cs-CZ" dirty="0" smtClean="0"/>
              <a:t> </a:t>
            </a:r>
            <a:r>
              <a:rPr lang="pl-PL" dirty="0" smtClean="0"/>
              <a:t>území, které má z realizace projektu prospěch. Může zahrnovat pouze území, z jehož alokace je daná výzva financována. </a:t>
            </a:r>
            <a:r>
              <a:rPr lang="cs-CZ" b="1" dirty="0" smtClean="0"/>
              <a:t>Detail kraje v ČR. Pouze ČR.</a:t>
            </a:r>
          </a:p>
          <a:p>
            <a:r>
              <a:rPr lang="cs-CZ" dirty="0" smtClean="0"/>
              <a:t>Změna místa realizace nebo území dopadu, které nemají dopad na způsobilost výdajů – nepodstatná změna.</a:t>
            </a:r>
          </a:p>
          <a:p>
            <a:r>
              <a:rPr lang="cs-CZ" sz="1200" b="0" i="0" u="none" strike="noStrike" kern="1200" baseline="0" dirty="0" smtClean="0">
                <a:solidFill>
                  <a:schemeClr val="tx1"/>
                </a:solidFill>
                <a:latin typeface="+mn-lt"/>
                <a:ea typeface="+mn-ea"/>
                <a:cs typeface="+mn-cs"/>
              </a:rPr>
              <a:t>V rámci záložky Umístění vyplní žadatel údaje o tom, kde bude projekt realizován (</a:t>
            </a:r>
            <a:r>
              <a:rPr lang="cs-CZ" sz="1200" b="1" i="0" u="none" strike="noStrike" kern="1200" baseline="0" dirty="0" smtClean="0">
                <a:solidFill>
                  <a:schemeClr val="tx1"/>
                </a:solidFill>
                <a:latin typeface="+mn-lt"/>
                <a:ea typeface="+mn-ea"/>
                <a:cs typeface="+mn-cs"/>
              </a:rPr>
              <a:t>Místo realizace</a:t>
            </a:r>
            <a:r>
              <a:rPr lang="cs-CZ" sz="1200" b="0" i="0" u="none" strike="noStrike" kern="1200" baseline="0" dirty="0" smtClean="0">
                <a:solidFill>
                  <a:schemeClr val="tx1"/>
                </a:solidFill>
                <a:latin typeface="+mn-lt"/>
                <a:ea typeface="+mn-ea"/>
                <a:cs typeface="+mn-cs"/>
              </a:rPr>
              <a:t>) a na jaké území bude mít realizace projektu dopad (</a:t>
            </a:r>
            <a:r>
              <a:rPr lang="cs-CZ" sz="1200" b="1" i="0" u="none" strike="noStrike" kern="1200" baseline="0" dirty="0" smtClean="0">
                <a:solidFill>
                  <a:schemeClr val="tx1"/>
                </a:solidFill>
                <a:latin typeface="+mn-lt"/>
                <a:ea typeface="+mn-ea"/>
                <a:cs typeface="+mn-cs"/>
              </a:rPr>
              <a:t>Dopad projektu</a:t>
            </a:r>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Na</a:t>
            </a:r>
            <a:r>
              <a:rPr lang="cs-CZ" b="1" baseline="0" dirty="0" smtClean="0"/>
              <a:t> záložce </a:t>
            </a:r>
            <a:r>
              <a:rPr lang="cs-CZ" b="1" dirty="0" smtClean="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Pole</a:t>
            </a:r>
            <a:r>
              <a:rPr lang="cs-CZ" sz="1200" b="1" i="0" u="none" strike="noStrike" kern="1200" baseline="0" dirty="0" smtClean="0">
                <a:solidFill>
                  <a:schemeClr val="tx1"/>
                </a:solidFill>
                <a:latin typeface="+mn-lt"/>
                <a:ea typeface="+mn-ea"/>
                <a:cs typeface="+mn-cs"/>
              </a:rPr>
              <a:t> Roční obrat (EUR):</a:t>
            </a:r>
          </a:p>
          <a:p>
            <a:r>
              <a:rPr lang="cs-CZ" sz="1200" b="0" i="0" u="none" strike="noStrike" kern="1200" baseline="0" dirty="0" smtClean="0">
                <a:solidFill>
                  <a:schemeClr val="tx1"/>
                </a:solidFill>
                <a:latin typeface="+mn-lt"/>
                <a:ea typeface="+mn-ea"/>
                <a:cs typeface="+mn-cs"/>
              </a:rPr>
              <a:t>Jaké kurzy pro převod měn se používají?</a:t>
            </a:r>
          </a:p>
          <a:p>
            <a:r>
              <a:rPr lang="cs-CZ" sz="1200" b="0" i="0" u="none" strike="noStrike" kern="1200" baseline="0" dirty="0" smtClean="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smtClean="0">
                <a:solidFill>
                  <a:schemeClr val="tx1"/>
                </a:solidFill>
                <a:latin typeface="+mn-lt"/>
                <a:ea typeface="+mn-ea"/>
                <a:cs typeface="+mn-cs"/>
              </a:rPr>
              <a:t>ecb</a:t>
            </a:r>
            <a:r>
              <a:rPr lang="cs-CZ" sz="1200" b="0" i="0" u="none" strike="noStrike" kern="1200" baseline="0" dirty="0" smtClean="0">
                <a:solidFill>
                  <a:schemeClr val="tx1"/>
                </a:solidFill>
                <a:latin typeface="+mn-lt"/>
                <a:ea typeface="+mn-ea"/>
                <a:cs typeface="+mn-cs"/>
              </a:rPr>
              <a:t>/</a:t>
            </a:r>
            <a:r>
              <a:rPr lang="cs-CZ" sz="1200" b="0" i="0" u="none" strike="noStrike" kern="1200" baseline="0" dirty="0" err="1" smtClean="0">
                <a:solidFill>
                  <a:schemeClr val="tx1"/>
                </a:solidFill>
                <a:latin typeface="+mn-lt"/>
                <a:ea typeface="+mn-ea"/>
                <a:cs typeface="+mn-cs"/>
              </a:rPr>
              <a:t>html</a:t>
            </a:r>
            <a:r>
              <a:rPr lang="cs-CZ" sz="1200" b="0" i="0" u="none" strike="noStrike" kern="1200" baseline="0" dirty="0" smtClean="0">
                <a:solidFill>
                  <a:schemeClr val="tx1"/>
                </a:solidFill>
                <a:latin typeface="+mn-lt"/>
                <a:ea typeface="+mn-ea"/>
                <a:cs typeface="+mn-cs"/>
              </a:rPr>
              <a:t>/index.en.html.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poli </a:t>
            </a:r>
            <a:r>
              <a:rPr lang="cs-CZ" sz="1200" b="1" i="0" u="none" strike="noStrike" kern="1200" baseline="0" dirty="0" smtClean="0">
                <a:solidFill>
                  <a:schemeClr val="tx1"/>
                </a:solidFill>
                <a:latin typeface="+mn-lt"/>
                <a:ea typeface="+mn-ea"/>
                <a:cs typeface="+mn-cs"/>
              </a:rPr>
              <a:t>Typ plátce DPH </a:t>
            </a:r>
            <a:r>
              <a:rPr lang="cs-CZ" sz="1200" b="0" i="0" u="none" strike="noStrike" kern="1200" baseline="0" dirty="0" smtClean="0">
                <a:solidFill>
                  <a:schemeClr val="tx1"/>
                </a:solidFill>
                <a:latin typeface="+mn-lt"/>
                <a:ea typeface="+mn-ea"/>
                <a:cs typeface="+mn-cs"/>
              </a:rPr>
              <a:t>se vybírá z číselníku: </a:t>
            </a:r>
          </a:p>
          <a:p>
            <a:r>
              <a:rPr lang="cs-CZ" sz="1200" b="0" i="0" u="none" strike="noStrike" kern="1200" baseline="0" dirty="0" smtClean="0">
                <a:solidFill>
                  <a:schemeClr val="tx1"/>
                </a:solidFill>
                <a:latin typeface="+mn-lt"/>
                <a:ea typeface="+mn-ea"/>
                <a:cs typeface="+mn-cs"/>
              </a:rPr>
              <a:t> Nejsem plátce DPH </a:t>
            </a:r>
          </a:p>
          <a:p>
            <a:r>
              <a:rPr lang="cs-CZ" sz="1200" b="0" i="0" u="none" strike="noStrike" kern="1200" baseline="0" dirty="0" smtClean="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smtClean="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smtClean="0">
                <a:solidFill>
                  <a:schemeClr val="tx1"/>
                </a:solidFill>
                <a:latin typeface="+mn-lt"/>
                <a:ea typeface="+mn-ea"/>
                <a:cs typeface="+mn-cs"/>
              </a:rPr>
              <a:t>relevantní je pouze pro žadatele/příjemce a partnera s finančním příspěvkem</a:t>
            </a:r>
            <a:r>
              <a:rPr lang="cs-CZ"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práv a povinností – RPP (gestorem je Ministerstvo vnitra)</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a:t>
            </a:r>
            <a:r>
              <a:rPr lang="cs-CZ" baseline="0" dirty="0" smtClean="0"/>
              <a:t> této části bychom vám rádi prezentovali doporučení, jak by měl žadatel přistupovat k psaní projektové žádosti.</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dirty="0"/>
          </a:p>
        </p:txBody>
      </p:sp>
    </p:spTree>
    <p:extLst>
      <p:ext uri="{BB962C8B-B14F-4D97-AF65-F5344CB8AC3E}">
        <p14:creationId xmlns:p14="http://schemas.microsoft.com/office/powerpoint/2010/main" val="1592341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Osoby subjektu </a:t>
            </a:r>
            <a:r>
              <a:rPr lang="cs-CZ" dirty="0" smtClean="0"/>
              <a:t>–</a:t>
            </a:r>
            <a:r>
              <a:rPr lang="cs-CZ" baseline="0" dirty="0" smtClean="0"/>
              <a:t> </a:t>
            </a:r>
            <a:r>
              <a:rPr lang="cs-CZ" dirty="0" smtClean="0"/>
              <a:t>musí být zadán statutární zástupce a hlavní kontaktní osoba – jméno, příjmení, telefon, e-mail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Účty subjektu – až při tvorbě právního aktu.</a:t>
            </a:r>
          </a:p>
          <a:p>
            <a:r>
              <a:rPr lang="cs-CZ" dirty="0" smtClean="0"/>
              <a:t>Účetní období – až při tvorbě právního aktu, při veřejné podpoře.</a:t>
            </a:r>
          </a:p>
          <a:p>
            <a:r>
              <a:rPr lang="cs-CZ" dirty="0" smtClean="0"/>
              <a:t>Kategorie</a:t>
            </a:r>
            <a:r>
              <a:rPr lang="cs-CZ" baseline="0" dirty="0" smtClean="0"/>
              <a:t> intervencí – až při tvorbě právního aktu.</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Základní struktura rozpočtu </a:t>
            </a:r>
            <a:r>
              <a:rPr lang="cs-CZ" dirty="0" smtClean="0"/>
              <a:t>je stanovená (viz </a:t>
            </a:r>
            <a:r>
              <a:rPr lang="cs-CZ" i="1" dirty="0" smtClean="0"/>
              <a:t>Pokyny k vyplnění</a:t>
            </a:r>
            <a:r>
              <a:rPr lang="cs-CZ" dirty="0" smtClean="0"/>
              <a:t>), žadatel rozpočet specifikuje řádky v nižší úrovni struktury.</a:t>
            </a:r>
          </a:p>
          <a:p>
            <a:r>
              <a:rPr lang="cs-CZ" dirty="0" smtClean="0"/>
              <a:t>Potřebné být konkrétní (posouzení efektivity a hospodárnosti).</a:t>
            </a:r>
          </a:p>
          <a:p>
            <a:r>
              <a:rPr lang="cs-CZ" dirty="0" smtClean="0"/>
              <a:t>Zpracovává se jeden rozpočet (nedělá se detail po subjektech, ani detail na kalendářní roky).</a:t>
            </a:r>
          </a:p>
          <a:p>
            <a:r>
              <a:rPr lang="cs-CZ" dirty="0" smtClean="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smtClean="0"/>
          </a:p>
          <a:p>
            <a:endParaRPr lang="cs-CZ" sz="1200" b="0" i="0" u="none" strike="noStrike" kern="1200" baseline="0" dirty="0" smtClean="0">
              <a:solidFill>
                <a:schemeClr val="tx1"/>
              </a:solidFill>
              <a:latin typeface="+mn-lt"/>
              <a:ea typeface="+mn-ea"/>
              <a:cs typeface="+mn-cs"/>
            </a:endParaRPr>
          </a:p>
          <a:p>
            <a:r>
              <a:rPr lang="cs-CZ" dirty="0" smtClean="0"/>
              <a:t>Žadatel uvádí </a:t>
            </a:r>
            <a:r>
              <a:rPr lang="cs-CZ" b="1" dirty="0" smtClean="0"/>
              <a:t>% spolufinancování</a:t>
            </a:r>
            <a:r>
              <a:rPr lang="cs-CZ" dirty="0" smtClean="0"/>
              <a:t> ze svých zdrojů a typ zdrojů</a:t>
            </a:r>
            <a:r>
              <a:rPr lang="cs-CZ" baseline="0" dirty="0" smtClean="0"/>
              <a:t> - </a:t>
            </a:r>
            <a:r>
              <a:rPr lang="cs-CZ" dirty="0" smtClean="0"/>
              <a:t>% pro vlastní zdroj.</a:t>
            </a:r>
          </a:p>
          <a:p>
            <a:r>
              <a:rPr lang="cs-CZ" dirty="0" smtClean="0"/>
              <a:t>U některých právních forem je automaticky doplněno, z jaké kategorie financí je vlastní zdroj (např. rozpočet obce, jiné národní zdroje), u některých právních forem to nebylo možné stanovit (žadatel to musí upřesnit sám).</a:t>
            </a:r>
          </a:p>
          <a:p>
            <a:endParaRPr lang="cs-CZ" dirty="0" smtClean="0"/>
          </a:p>
          <a:p>
            <a:r>
              <a:rPr lang="cs-CZ" sz="1200" b="0" i="0" u="none" strike="noStrike" kern="1200" baseline="0" dirty="0" smtClean="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smtClean="0">
                <a:solidFill>
                  <a:schemeClr val="tx1"/>
                </a:solidFill>
                <a:latin typeface="+mn-lt"/>
                <a:ea typeface="+mn-ea"/>
                <a:cs typeface="+mn-cs"/>
              </a:rPr>
              <a:t>Jiné peněžní příjmy</a:t>
            </a:r>
            <a:r>
              <a:rPr lang="cs-CZ" sz="1200" b="0" i="0" u="none" strike="noStrike" kern="1200" baseline="0" dirty="0" smtClean="0">
                <a:solidFill>
                  <a:schemeClr val="tx1"/>
                </a:solidFill>
                <a:latin typeface="+mn-lt"/>
                <a:ea typeface="+mn-ea"/>
                <a:cs typeface="+mn-cs"/>
              </a:rPr>
              <a:t>. </a:t>
            </a:r>
            <a:endParaRPr lang="cs-CZ" dirty="0" smtClean="0"/>
          </a:p>
          <a:p>
            <a:r>
              <a:rPr lang="cs-CZ" dirty="0" smtClean="0"/>
              <a:t>Žadatel uvádí </a:t>
            </a:r>
            <a:r>
              <a:rPr lang="cs-CZ" b="1" dirty="0" smtClean="0"/>
              <a:t>Jiné peněžní příjmy </a:t>
            </a:r>
            <a:r>
              <a:rPr lang="cs-CZ" dirty="0" smtClean="0"/>
              <a:t>(JPP).</a:t>
            </a:r>
          </a:p>
          <a:p>
            <a:r>
              <a:rPr lang="cs-CZ" dirty="0" smtClean="0"/>
              <a:t>Uvádí se ČISTÉ příjmy, tj. ty, které jsou nad rámec výdajů za zdroje příjemce.</a:t>
            </a:r>
          </a:p>
          <a:p>
            <a:r>
              <a:rPr lang="cs-CZ" dirty="0" smtClean="0"/>
              <a:t>Kategorie </a:t>
            </a:r>
            <a:r>
              <a:rPr lang="cs-CZ" b="1" dirty="0" smtClean="0"/>
              <a:t>Příjmy podle čl. 61 </a:t>
            </a:r>
            <a:r>
              <a:rPr lang="cs-CZ" dirty="0" smtClean="0"/>
              <a:t>nejsou pro ESF projekty relevantní.</a:t>
            </a:r>
          </a:p>
          <a:p>
            <a:r>
              <a:rPr lang="cs-CZ" dirty="0" smtClean="0"/>
              <a:t>Na základě % vlastního zdroje a JPP se provede rozpad celkových způsobilých výdajů (z rozpočtu) na jednotlivé zdroje financování.</a:t>
            </a:r>
          </a:p>
          <a:p>
            <a:r>
              <a:rPr lang="cs-CZ" dirty="0" smtClean="0"/>
              <a:t>Při změně celkových způsobilých výdajů v rozpočtu je nutné znovu provést rozpad (hlídá finalizační kontrola).</a:t>
            </a:r>
          </a:p>
          <a:p>
            <a:endParaRPr lang="cs-CZ" dirty="0" smtClean="0"/>
          </a:p>
          <a:p>
            <a:r>
              <a:rPr lang="cs-CZ" sz="1200" b="1" i="0" u="none" strike="noStrike" kern="1200" baseline="0" dirty="0" smtClean="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smtClean="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smtClean="0">
                <a:solidFill>
                  <a:schemeClr val="tx1"/>
                </a:solidFill>
                <a:latin typeface="+mn-lt"/>
                <a:ea typeface="+mn-ea"/>
                <a:cs typeface="+mn-cs"/>
              </a:rPr>
              <a:t>Národní soukromé zdroje. </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Finanční</a:t>
            </a:r>
            <a:r>
              <a:rPr lang="cs-CZ" baseline="0" dirty="0" smtClean="0"/>
              <a:t> plán se generuje </a:t>
            </a:r>
            <a:r>
              <a:rPr lang="cs-CZ" dirty="0" smtClean="0"/>
              <a:t>automaticky, ale žadatel ho může ručně upravit. Automatické generování</a:t>
            </a:r>
            <a:r>
              <a:rPr lang="cs-CZ" baseline="0" dirty="0" smtClean="0"/>
              <a:t> FP je převzato z nastavení Výzvy ŘO do výzev MAS</a:t>
            </a:r>
            <a:r>
              <a:rPr lang="cs-CZ" dirty="0" smtClean="0"/>
              <a:t>.</a:t>
            </a:r>
          </a:p>
          <a:p>
            <a:r>
              <a:rPr lang="cs-CZ" dirty="0" smtClean="0"/>
              <a:t>Obsahuje tolik řádků, kolik žádostí o platbu se na projektu dá předpokládat (obecně 1x za 6 měsíců); případně se upraví před vydáním právního aktu či následně.</a:t>
            </a:r>
          </a:p>
          <a:p>
            <a:endParaRPr lang="cs-CZ" dirty="0" smtClean="0"/>
          </a:p>
          <a:p>
            <a:r>
              <a:rPr lang="cs-CZ" dirty="0" smtClean="0"/>
              <a:t>EX ANTE: pole </a:t>
            </a:r>
            <a:r>
              <a:rPr lang="cs-CZ" b="1" dirty="0" smtClean="0"/>
              <a:t>Záloha – plán pro zálohu </a:t>
            </a:r>
            <a:r>
              <a:rPr lang="cs-CZ" dirty="0" smtClean="0"/>
              <a:t>a </a:t>
            </a:r>
            <a:r>
              <a:rPr lang="cs-CZ" b="1" dirty="0" smtClean="0"/>
              <a:t>Vyúčtování – plán pro vyúčtování zálohy</a:t>
            </a:r>
          </a:p>
          <a:p>
            <a:r>
              <a:rPr lang="cs-CZ" dirty="0" smtClean="0"/>
              <a:t>EX POST:  pole </a:t>
            </a:r>
            <a:r>
              <a:rPr lang="cs-CZ" b="1" dirty="0" smtClean="0"/>
              <a:t>Vyúčtování – plán</a:t>
            </a:r>
            <a:endParaRPr lang="cs-CZ" dirty="0" smtClean="0"/>
          </a:p>
          <a:p>
            <a:r>
              <a:rPr lang="cs-CZ" dirty="0" smtClean="0"/>
              <a:t>Uvádí se částky za všechny zdroje financování projektu (včetně případných vlastních zdrojů žadatele).</a:t>
            </a:r>
          </a:p>
          <a:p>
            <a:endParaRPr lang="cs-CZ" dirty="0" smtClean="0"/>
          </a:p>
          <a:p>
            <a:r>
              <a:rPr lang="cs-CZ" b="1" dirty="0" smtClean="0"/>
              <a:t>Uvádí se datum předložení žádosti o platbu:</a:t>
            </a:r>
          </a:p>
          <a:p>
            <a:pPr lvl="1"/>
            <a:r>
              <a:rPr lang="cs-CZ" dirty="0" smtClean="0"/>
              <a:t>- předkládané v průběhu realizace projektu 1 měsíc od konce monitorovacího období</a:t>
            </a:r>
          </a:p>
          <a:p>
            <a:pPr lvl="1"/>
            <a:r>
              <a:rPr lang="cs-CZ" dirty="0" smtClean="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smtClean="0"/>
              <a:t>Finanční plán musí odpovídat celkovým způsobilým výdajům v rozpočtu (hlídá finalizační kontrola).</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Oblast Veřejných zakázek se zaktivuje po zaškrtnutí </a:t>
            </a:r>
            <a:r>
              <a:rPr lang="cs-CZ" sz="1200" b="0" i="0" u="none" strike="noStrike" kern="1200" baseline="0" dirty="0" err="1" smtClean="0">
                <a:solidFill>
                  <a:schemeClr val="tx1"/>
                </a:solidFill>
                <a:latin typeface="+mn-lt"/>
                <a:ea typeface="+mn-ea"/>
                <a:cs typeface="+mn-cs"/>
              </a:rPr>
              <a:t>checkboxu</a:t>
            </a:r>
            <a:r>
              <a:rPr lang="cs-CZ" sz="1200" b="0" i="0" u="none" strike="noStrike" kern="1200" baseline="0" dirty="0" smtClean="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smtClean="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smtClean="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smtClean="0">
                <a:solidFill>
                  <a:schemeClr val="tx1"/>
                </a:solidFill>
                <a:latin typeface="+mn-lt"/>
                <a:ea typeface="+mn-ea"/>
                <a:cs typeface="+mn-cs"/>
              </a:rPr>
              <a:t> Veřejné zakázky </a:t>
            </a:r>
          </a:p>
          <a:p>
            <a:r>
              <a:rPr lang="cs-CZ" sz="1200" b="0" i="0" u="none" strike="noStrike" kern="1200" baseline="0" dirty="0" smtClean="0">
                <a:solidFill>
                  <a:schemeClr val="tx1"/>
                </a:solidFill>
                <a:latin typeface="+mn-lt"/>
                <a:ea typeface="+mn-ea"/>
                <a:cs typeface="+mn-cs"/>
              </a:rPr>
              <a:t> Hodnocení a odvolání </a:t>
            </a:r>
          </a:p>
          <a:p>
            <a:r>
              <a:rPr lang="cs-CZ" sz="1200" b="0" i="0" u="none" strike="noStrike" kern="1200" baseline="0" dirty="0" smtClean="0">
                <a:solidFill>
                  <a:schemeClr val="tx1"/>
                </a:solidFill>
                <a:latin typeface="+mn-lt"/>
                <a:ea typeface="+mn-ea"/>
                <a:cs typeface="+mn-cs"/>
              </a:rPr>
              <a:t> Návrh/podnět na ÚOHS </a:t>
            </a:r>
          </a:p>
          <a:p>
            <a:r>
              <a:rPr lang="cs-CZ" sz="1200" b="0" i="0" u="none" strike="noStrike" kern="1200" baseline="0" dirty="0" smtClean="0">
                <a:solidFill>
                  <a:schemeClr val="tx1"/>
                </a:solidFill>
                <a:latin typeface="+mn-lt"/>
                <a:ea typeface="+mn-ea"/>
                <a:cs typeface="+mn-cs"/>
              </a:rPr>
              <a:t> Údaje o smlouvě/dodatku </a:t>
            </a:r>
          </a:p>
          <a:p>
            <a:r>
              <a:rPr lang="cs-CZ" sz="1200" b="0" i="0" u="none" strike="noStrike" kern="1200" baseline="0" dirty="0" smtClean="0">
                <a:solidFill>
                  <a:schemeClr val="tx1"/>
                </a:solidFill>
                <a:latin typeface="+mn-lt"/>
                <a:ea typeface="+mn-ea"/>
                <a:cs typeface="+mn-cs"/>
              </a:rPr>
              <a:t> Přílohy k VZ </a:t>
            </a:r>
            <a:endParaRPr lang="cs-CZ" sz="1200" b="1" i="0" u="none" strike="noStrike" kern="1200" baseline="0" dirty="0" smtClean="0">
              <a:solidFill>
                <a:schemeClr val="tx1"/>
              </a:solidFill>
              <a:latin typeface="+mn-lt"/>
              <a:ea typeface="+mn-ea"/>
              <a:cs typeface="+mn-cs"/>
            </a:endParaRPr>
          </a:p>
          <a:p>
            <a:endParaRPr lang="cs-CZ" sz="2200" dirty="0" smtClean="0"/>
          </a:p>
          <a:p>
            <a:r>
              <a:rPr lang="cs-CZ" sz="2200" b="1" dirty="0" smtClean="0"/>
              <a:t>V IS KP14+ se k zakázkám vyplňují záložky</a:t>
            </a:r>
          </a:p>
          <a:p>
            <a:pPr lvl="1"/>
            <a:r>
              <a:rPr lang="cs-CZ" dirty="0" smtClean="0"/>
              <a:t>1) Veřejné zakázky, 2) Údaje o smlouvě/dodatku, 3) Hodnocení a odvolání, 4) Návrh/podnět na ÚOHS, 5) Přílohy k VZ </a:t>
            </a:r>
          </a:p>
          <a:p>
            <a:r>
              <a:rPr lang="cs-CZ" sz="2200" dirty="0" smtClean="0"/>
              <a:t>Záložka</a:t>
            </a:r>
            <a:r>
              <a:rPr lang="cs-CZ" sz="2200" b="1" dirty="0" smtClean="0"/>
              <a:t> Údaje o smlouvě/dodatku </a:t>
            </a:r>
          </a:p>
          <a:p>
            <a:pPr lvl="1"/>
            <a:r>
              <a:rPr lang="cs-CZ" dirty="0" smtClean="0"/>
              <a:t>Zakládá se každá podepsaná smlouva i dodatek</a:t>
            </a:r>
          </a:p>
          <a:p>
            <a:r>
              <a:rPr lang="cs-CZ" sz="2200" dirty="0" smtClean="0"/>
              <a:t>Záložka </a:t>
            </a:r>
            <a:r>
              <a:rPr lang="cs-CZ" sz="2200" b="1" dirty="0" smtClean="0"/>
              <a:t>Hodnocení a odvolání </a:t>
            </a:r>
          </a:p>
          <a:p>
            <a:pPr lvl="1"/>
            <a:r>
              <a:rPr lang="cs-CZ" dirty="0" smtClean="0"/>
              <a:t>Údaje o procesu zadávání a také o vybraném dodavateli</a:t>
            </a:r>
          </a:p>
          <a:p>
            <a:pPr lvl="1"/>
            <a:r>
              <a:rPr lang="cs-CZ" dirty="0" smtClean="0"/>
              <a:t>Dodavatel musí být nejprve zaevidován mezi SUBJEKTY  projektu</a:t>
            </a:r>
          </a:p>
          <a:p>
            <a:pPr lvl="1"/>
            <a:r>
              <a:rPr lang="cs-CZ" dirty="0" smtClean="0"/>
              <a:t>Lze vyplnit údaje k případným námitkám vzneseným k zadavateli </a:t>
            </a:r>
          </a:p>
          <a:p>
            <a:r>
              <a:rPr lang="cs-CZ" sz="2200" dirty="0" smtClean="0"/>
              <a:t>Záložka</a:t>
            </a:r>
            <a:r>
              <a:rPr lang="cs-CZ" sz="2200" b="1" dirty="0" smtClean="0"/>
              <a:t> Návrh/podnět na ÚOHS </a:t>
            </a:r>
          </a:p>
          <a:p>
            <a:pPr lvl="1"/>
            <a:r>
              <a:rPr lang="cs-CZ" dirty="0" smtClean="0"/>
              <a:t>Eviduje se agenda týkající se řízení ze strany ÚOHS</a:t>
            </a:r>
          </a:p>
          <a:p>
            <a:r>
              <a:rPr lang="cs-CZ" sz="2200" dirty="0" smtClean="0"/>
              <a:t>Záložka </a:t>
            </a:r>
            <a:r>
              <a:rPr lang="cs-CZ" sz="2200" b="1" dirty="0" smtClean="0"/>
              <a:t>Přílohy k VZ </a:t>
            </a:r>
            <a:endParaRPr lang="cs-CZ" sz="2200" dirty="0" smtClean="0"/>
          </a:p>
          <a:p>
            <a:pPr lvl="1"/>
            <a:r>
              <a:rPr lang="cs-CZ" dirty="0" smtClean="0"/>
              <a:t>Záložka Přílohy k VZ slouží k předání dokumentace k zakázce na ŘO</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Veřejným zadavatelem</a:t>
            </a:r>
            <a:r>
              <a:rPr lang="cs-CZ" sz="1200" kern="1200" dirty="0" smtClean="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smtClean="0">
                <a:solidFill>
                  <a:schemeClr val="tx1"/>
                </a:solidFill>
                <a:effectLst/>
                <a:latin typeface="+mn-lt"/>
                <a:ea typeface="+mn-ea"/>
                <a:cs typeface="+mn-cs"/>
              </a:rPr>
              <a:t>Dotovaným zadavatelem</a:t>
            </a:r>
            <a:r>
              <a:rPr lang="cs-CZ" sz="1200" kern="1200" dirty="0" smtClean="0">
                <a:solidFill>
                  <a:schemeClr val="tx1"/>
                </a:solidFill>
                <a:effectLst/>
                <a:latin typeface="+mn-lt"/>
                <a:ea typeface="+mn-ea"/>
                <a:cs typeface="+mn-cs"/>
              </a:rPr>
              <a:t> je právnická nebo fyzická osoba, která zadává veřejnou zakázku hrazenou </a:t>
            </a:r>
            <a:r>
              <a:rPr lang="cs-CZ" sz="1200" b="1" kern="1200" dirty="0" smtClean="0">
                <a:solidFill>
                  <a:schemeClr val="tx1"/>
                </a:solidFill>
                <a:effectLst/>
                <a:latin typeface="+mn-lt"/>
                <a:ea typeface="+mn-ea"/>
                <a:cs typeface="+mn-cs"/>
              </a:rPr>
              <a:t>z více než 50 % z peněžních prostředků z veřejných zdrojů,</a:t>
            </a:r>
            <a:r>
              <a:rPr lang="cs-CZ" sz="1200" kern="1200" dirty="0" smtClean="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smtClean="0">
                <a:solidFill>
                  <a:schemeClr val="tx1"/>
                </a:solidFill>
                <a:effectLst/>
                <a:latin typeface="+mn-lt"/>
                <a:ea typeface="+mn-ea"/>
                <a:cs typeface="+mn-cs"/>
              </a:rPr>
              <a:t>Sektorovým zadavatelem</a:t>
            </a:r>
            <a:r>
              <a:rPr lang="cs-CZ" sz="1200" kern="1200" dirty="0" smtClean="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smtClean="0">
                <a:solidFill>
                  <a:schemeClr val="tx1"/>
                </a:solidFill>
                <a:effectLst/>
                <a:latin typeface="+mn-lt"/>
                <a:ea typeface="+mn-ea"/>
                <a:cs typeface="+mn-cs"/>
              </a:rPr>
              <a:t>Veřejnými zakázkami malého rozsahu</a:t>
            </a:r>
            <a:r>
              <a:rPr lang="cs-CZ" sz="1200" kern="1200" dirty="0" smtClean="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smtClean="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smtClean="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smtClean="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smtClean="0">
              <a:solidFill>
                <a:schemeClr val="tx1"/>
              </a:solidFill>
              <a:effectLst/>
              <a:latin typeface="+mn-lt"/>
              <a:ea typeface="+mn-ea"/>
              <a:cs typeface="+mn-cs"/>
            </a:endParaRPr>
          </a:p>
          <a:p>
            <a:r>
              <a:rPr lang="cs-CZ" sz="1200" dirty="0" smtClean="0"/>
              <a:t>MAS (resp. Příjemci) se řídí podmínkami stanovenými v Obecné části pravidel pro žadatele a příjemce v rámci OPZ, kapitola 20 Pravidla pro zadávání zakázek.</a:t>
            </a:r>
          </a:p>
          <a:p>
            <a:r>
              <a:rPr lang="cs-CZ" sz="1200" dirty="0" smtClean="0"/>
              <a:t>Kontrolu administrace VZ provádí ŘO.</a:t>
            </a:r>
          </a:p>
          <a:p>
            <a:r>
              <a:rPr lang="cs-CZ" sz="1200" dirty="0" smtClean="0"/>
              <a:t>Od přepokládané hodnoty VZ </a:t>
            </a:r>
            <a:r>
              <a:rPr lang="cs-CZ" sz="1200" b="1" dirty="0" smtClean="0"/>
              <a:t>2 mil. Kč </a:t>
            </a:r>
            <a:r>
              <a:rPr lang="cs-CZ" sz="1200" dirty="0" smtClean="0"/>
              <a:t>bez DPH se musí veřejný a dotovaný zadavatel řídit zákonem č.137/2006 Sb., o veřejných zakázkách.</a:t>
            </a:r>
          </a:p>
          <a:p>
            <a:r>
              <a:rPr lang="cs-CZ" sz="1200" dirty="0" smtClean="0"/>
              <a:t>Výdaje na pořízení plnění musí i v OPZ splňovat </a:t>
            </a:r>
            <a:r>
              <a:rPr lang="cs-CZ" sz="1200" b="1" dirty="0" smtClean="0"/>
              <a:t>pravidla hospodárnosti, efektivnosti a účelnosti.</a:t>
            </a:r>
          </a:p>
          <a:p>
            <a:r>
              <a:rPr lang="cs-CZ" sz="1200" dirty="0" smtClean="0"/>
              <a:t>Dále je zadavatel povinen dodržet </a:t>
            </a:r>
            <a:r>
              <a:rPr lang="cs-CZ" sz="1200" b="1" dirty="0" smtClean="0"/>
              <a:t>zásady transparentnosti, rovného zacházení a nediskriminace.</a:t>
            </a:r>
          </a:p>
          <a:p>
            <a:endParaRPr lang="cs-CZ" sz="1200" b="1" dirty="0" smtClean="0"/>
          </a:p>
          <a:p>
            <a:endParaRPr lang="cs-CZ" sz="1200" dirty="0" smtClean="0"/>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 nemůže editovat, musí potvrdit soulad s obsahem předpřipraveného prohlášení.</a:t>
            </a:r>
          </a:p>
          <a:p>
            <a:r>
              <a:rPr lang="cs-CZ" dirty="0" smtClean="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smtClean="0"/>
          </a:p>
          <a:p>
            <a:r>
              <a:rPr lang="cs-CZ" dirty="0" smtClean="0"/>
              <a:t>Z technických důvodů je čestné prohlášení v IS KP14+ evidováno ve dvou částech; žadatel musí </a:t>
            </a:r>
            <a:r>
              <a:rPr lang="cs-CZ" b="1" dirty="0" smtClean="0"/>
              <a:t>na každou část kliknout </a:t>
            </a:r>
            <a:r>
              <a:rPr lang="cs-CZ" dirty="0" smtClean="0"/>
              <a:t>(tj. otevřít jej pro editaci) a </a:t>
            </a:r>
            <a:r>
              <a:rPr lang="cs-CZ" b="1" dirty="0" smtClean="0"/>
              <a:t>potvrdit, že s čestným prohlášením souhlasí </a:t>
            </a:r>
            <a:r>
              <a:rPr lang="cs-CZ" dirty="0" smtClean="0"/>
              <a:t>(zaškrtnutím </a:t>
            </a:r>
            <a:r>
              <a:rPr lang="cs-CZ" dirty="0" err="1" smtClean="0"/>
              <a:t>checkboxu</a:t>
            </a:r>
            <a:r>
              <a:rPr lang="cs-CZ" dirty="0" smtClean="0"/>
              <a:t> „Souhlasím s čestným prohlášením“).</a:t>
            </a:r>
          </a:p>
          <a:p>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40</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Patří sem všechny přílohy žádosti o podporu (povinné i nepovinné).</a:t>
            </a:r>
          </a:p>
          <a:p>
            <a:r>
              <a:rPr lang="cs-CZ" sz="1200" b="0" i="0" u="none" strike="noStrike" kern="1200" baseline="0" dirty="0" smtClean="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smtClean="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smtClean="0">
                <a:solidFill>
                  <a:schemeClr val="tx1"/>
                </a:solidFill>
                <a:latin typeface="+mn-lt"/>
                <a:ea typeface="+mn-ea"/>
                <a:cs typeface="+mn-cs"/>
              </a:rPr>
              <a:t>povinná příloha zařazena do číselníku</a:t>
            </a:r>
            <a:r>
              <a:rPr lang="cs-CZ" sz="1200" b="0" i="0" u="none" strike="noStrike" kern="1200" baseline="0" dirty="0" smtClean="0">
                <a:solidFill>
                  <a:schemeClr val="tx1"/>
                </a:solidFill>
                <a:latin typeface="+mn-lt"/>
                <a:ea typeface="+mn-ea"/>
                <a:cs typeface="+mn-cs"/>
              </a:rPr>
              <a:t> v poli „Název předdefinovaného dokumentu“. </a:t>
            </a:r>
          </a:p>
          <a:p>
            <a:r>
              <a:rPr lang="cs-CZ" sz="1200" b="0" i="0" u="none" strike="noStrike" kern="1200" baseline="0" dirty="0" smtClean="0">
                <a:solidFill>
                  <a:schemeClr val="tx1"/>
                </a:solidFill>
                <a:latin typeface="+mn-lt"/>
                <a:ea typeface="+mn-ea"/>
                <a:cs typeface="+mn-cs"/>
              </a:rPr>
              <a:t>Pokud se nejedná o povinnou přílohu, pak se toto pole ponechává prázdné.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Záložka </a:t>
            </a:r>
            <a:r>
              <a:rPr lang="cs-CZ" sz="1200" b="1" i="0" u="none" strike="noStrike" kern="1200" baseline="0" dirty="0" smtClean="0">
                <a:solidFill>
                  <a:schemeClr val="tx1"/>
                </a:solidFill>
                <a:latin typeface="+mn-lt"/>
                <a:ea typeface="+mn-ea"/>
                <a:cs typeface="+mn-cs"/>
              </a:rPr>
              <a:t>Seznam odborností projektu </a:t>
            </a:r>
            <a:r>
              <a:rPr lang="cs-CZ" sz="1200" b="0" i="0" u="none" strike="noStrike" kern="1200" baseline="0" dirty="0" smtClean="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41</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smtClean="0">
                <a:solidFill>
                  <a:schemeClr val="tx1"/>
                </a:solidFill>
                <a:effectLst/>
                <a:latin typeface="+mn-lt"/>
                <a:ea typeface="+mn-ea"/>
                <a:cs typeface="+mn-cs"/>
              </a:rPr>
              <a:t>Příprava žádosti o podporu:</a:t>
            </a:r>
            <a:endParaRPr lang="cs-CZ" sz="1200" u="sng"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Zásadní pro kvalitu projektu je jeho tzv. </a:t>
            </a:r>
            <a:r>
              <a:rPr lang="cs-CZ" sz="1200" b="1" kern="1200" dirty="0" smtClean="0">
                <a:solidFill>
                  <a:schemeClr val="tx1"/>
                </a:solidFill>
                <a:effectLst/>
                <a:latin typeface="+mn-lt"/>
                <a:ea typeface="+mn-ea"/>
                <a:cs typeface="+mn-cs"/>
              </a:rPr>
              <a:t>intervenční logika</a:t>
            </a:r>
            <a:r>
              <a:rPr lang="cs-CZ" sz="1200" kern="1200" dirty="0" smtClean="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První fází přípravy projektu</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je</a:t>
            </a:r>
            <a:r>
              <a:rPr lang="cs-CZ" sz="1200" b="1" kern="1200" dirty="0" smtClean="0">
                <a:solidFill>
                  <a:schemeClr val="tx1"/>
                </a:solidFill>
                <a:effectLst/>
                <a:latin typeface="+mn-lt"/>
                <a:ea typeface="+mn-ea"/>
                <a:cs typeface="+mn-cs"/>
              </a:rPr>
              <a:t> projektový záměr</a:t>
            </a:r>
            <a:r>
              <a:rPr lang="cs-CZ" sz="1200" kern="1200" dirty="0" smtClean="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Přístup k projektu </a:t>
            </a:r>
            <a:r>
              <a:rPr lang="cs-CZ" sz="1200" b="0" i="0" u="none" strike="noStrike" kern="1200" baseline="0" dirty="0" smtClean="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smtClean="0"/>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Uživatel, který žádost o podporu založil, je aplikací IS KP14+ určen jako </a:t>
            </a:r>
            <a:r>
              <a:rPr lang="cs-CZ" sz="1200" b="1" i="0" u="none" strike="noStrike" kern="1200" baseline="0" dirty="0" smtClean="0">
                <a:solidFill>
                  <a:schemeClr val="tx1"/>
                </a:solidFill>
                <a:latin typeface="+mn-lt"/>
                <a:ea typeface="+mn-ea"/>
                <a:cs typeface="+mn-cs"/>
              </a:rPr>
              <a:t>správce přístupů </a:t>
            </a:r>
            <a:r>
              <a:rPr lang="cs-CZ" sz="1200" b="0" i="0" u="none" strike="noStrike" kern="1200" baseline="0" dirty="0" smtClean="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smtClean="0">
                <a:solidFill>
                  <a:schemeClr val="tx1"/>
                </a:solidFill>
                <a:latin typeface="+mn-lt"/>
                <a:ea typeface="+mn-ea"/>
                <a:cs typeface="+mn-cs"/>
              </a:rPr>
              <a:t>Rozlišují se role: </a:t>
            </a:r>
          </a:p>
          <a:p>
            <a:r>
              <a:rPr lang="cs-CZ" sz="1200" b="1" i="0" u="none" strike="noStrike" kern="1200" baseline="0" dirty="0" smtClean="0">
                <a:solidFill>
                  <a:schemeClr val="tx1"/>
                </a:solidFill>
                <a:latin typeface="+mn-lt"/>
                <a:ea typeface="+mn-ea"/>
                <a:cs typeface="+mn-cs"/>
              </a:rPr>
              <a:t>- čtenář </a:t>
            </a:r>
            <a:r>
              <a:rPr lang="cs-CZ" sz="1200" b="0" i="0" u="none" strike="noStrike" kern="1200" baseline="0" dirty="0" smtClean="0">
                <a:solidFill>
                  <a:schemeClr val="tx1"/>
                </a:solidFill>
                <a:latin typeface="+mn-lt"/>
                <a:ea typeface="+mn-ea"/>
                <a:cs typeface="+mn-cs"/>
              </a:rPr>
              <a:t>= data jsou mu zobrazena pouze k náhledu, </a:t>
            </a:r>
          </a:p>
          <a:p>
            <a:r>
              <a:rPr lang="cs-CZ" sz="1200" b="1" i="0" u="none" strike="noStrike" kern="1200" baseline="0" dirty="0" smtClean="0">
                <a:solidFill>
                  <a:schemeClr val="tx1"/>
                </a:solidFill>
                <a:latin typeface="+mn-lt"/>
                <a:ea typeface="+mn-ea"/>
                <a:cs typeface="+mn-cs"/>
              </a:rPr>
              <a:t>- editor </a:t>
            </a:r>
            <a:r>
              <a:rPr lang="cs-CZ" sz="1200" b="0" i="0" u="none" strike="noStrike" kern="1200" baseline="0" dirty="0" smtClean="0">
                <a:solidFill>
                  <a:schemeClr val="tx1"/>
                </a:solidFill>
                <a:latin typeface="+mn-lt"/>
                <a:ea typeface="+mn-ea"/>
                <a:cs typeface="+mn-cs"/>
              </a:rPr>
              <a:t>= má možnost zápisu změn, </a:t>
            </a:r>
          </a:p>
          <a:p>
            <a:pPr marL="0" indent="0">
              <a:buFontTx/>
              <a:buNone/>
            </a:pPr>
            <a:r>
              <a:rPr lang="cs-CZ" sz="1200" b="1" i="0" u="none" strike="noStrike" kern="1200" baseline="0" dirty="0" smtClean="0">
                <a:solidFill>
                  <a:schemeClr val="tx1"/>
                </a:solidFill>
                <a:latin typeface="+mn-lt"/>
                <a:ea typeface="+mn-ea"/>
                <a:cs typeface="+mn-cs"/>
              </a:rPr>
              <a:t>- signatář </a:t>
            </a:r>
            <a:r>
              <a:rPr lang="cs-CZ" sz="1200" b="0" i="0" u="none" strike="noStrike" kern="1200" baseline="0" dirty="0" smtClean="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správce přístupů</a:t>
            </a:r>
          </a:p>
          <a:p>
            <a:r>
              <a:rPr lang="cs-CZ" sz="1200" b="1" i="0" u="none" strike="noStrike" kern="1200" baseline="0" dirty="0" smtClean="0">
                <a:solidFill>
                  <a:schemeClr val="tx1"/>
                </a:solidFill>
                <a:latin typeface="+mn-lt"/>
                <a:ea typeface="+mn-ea"/>
                <a:cs typeface="+mn-cs"/>
              </a:rPr>
              <a:t>- zástupce správce přístupu </a:t>
            </a:r>
            <a:r>
              <a:rPr lang="cs-CZ" sz="1200" b="0" i="0" u="none" strike="noStrike" kern="1200" baseline="0" dirty="0" smtClean="0">
                <a:solidFill>
                  <a:schemeClr val="tx1"/>
                </a:solidFill>
                <a:latin typeface="+mn-lt"/>
                <a:ea typeface="+mn-ea"/>
                <a:cs typeface="+mn-cs"/>
              </a:rPr>
              <a:t>= role, která má stejná práva jako správce přístupu.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Upozornění! </a:t>
            </a:r>
          </a:p>
          <a:p>
            <a:r>
              <a:rPr lang="cs-CZ" sz="1200" b="0" i="0" u="none" strike="noStrike" kern="1200" baseline="0" dirty="0" smtClean="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43</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Přidělení role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smtClean="0">
                <a:solidFill>
                  <a:schemeClr val="tx1"/>
                </a:solidFill>
                <a:latin typeface="+mn-lt"/>
                <a:ea typeface="+mn-ea"/>
                <a:cs typeface="+mn-cs"/>
              </a:rPr>
              <a:t>checkboxu</a:t>
            </a:r>
            <a:r>
              <a:rPr lang="cs-CZ" sz="1200" b="1" i="0" u="none" strike="noStrike" kern="1200" baseline="0" dirty="0" smtClean="0">
                <a:solidFill>
                  <a:schemeClr val="tx1"/>
                </a:solidFill>
                <a:latin typeface="+mn-lt"/>
                <a:ea typeface="+mn-ea"/>
                <a:cs typeface="+mn-cs"/>
              </a:rPr>
              <a:t> (editor, signatář, čtenář) </a:t>
            </a:r>
            <a:r>
              <a:rPr lang="cs-CZ" sz="1200" b="0" i="0" u="none" strike="noStrike" kern="1200" baseline="0" dirty="0" smtClean="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smtClean="0">
                <a:solidFill>
                  <a:schemeClr val="tx1"/>
                </a:solidFill>
                <a:latin typeface="+mn-lt"/>
                <a:ea typeface="+mn-ea"/>
                <a:cs typeface="+mn-cs"/>
              </a:rPr>
              <a:t>Signatář musí disponovat kvalifikovaným elektronickým podpisem </a:t>
            </a:r>
            <a:r>
              <a:rPr lang="cs-CZ" sz="1200" b="0" i="0" u="none" strike="noStrike" kern="1200" baseline="0" dirty="0" smtClean="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smtClean="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Plné moci</a:t>
            </a:r>
            <a:r>
              <a:rPr lang="cs-CZ" sz="1200" b="0" i="0" u="none" strike="noStrike" kern="1200" baseline="0" dirty="0" smtClean="0">
                <a:solidFill>
                  <a:schemeClr val="tx1"/>
                </a:solidFill>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44</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smtClean="0">
                <a:solidFill>
                  <a:schemeClr val="tx1"/>
                </a:solidFill>
                <a:latin typeface="+mn-lt"/>
                <a:ea typeface="+mn-ea"/>
                <a:cs typeface="+mn-cs"/>
              </a:rPr>
              <a:t> </a:t>
            </a:r>
          </a:p>
          <a:p>
            <a:r>
              <a:rPr lang="cs-CZ" sz="1200" b="1" i="0" u="none" strike="noStrike" kern="1200" baseline="0" dirty="0" smtClean="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smtClean="0">
                <a:solidFill>
                  <a:schemeClr val="tx1"/>
                </a:solidFill>
                <a:latin typeface="+mn-lt"/>
                <a:ea typeface="+mn-ea"/>
                <a:cs typeface="+mn-cs"/>
              </a:rPr>
              <a:t>Zatímco </a:t>
            </a:r>
            <a:r>
              <a:rPr lang="cs-CZ" sz="1200" b="1" i="0" u="none" strike="noStrike" kern="1200" baseline="0" dirty="0" smtClean="0">
                <a:solidFill>
                  <a:schemeClr val="tx1"/>
                </a:solidFill>
                <a:latin typeface="+mn-lt"/>
                <a:ea typeface="+mn-ea"/>
                <a:cs typeface="+mn-cs"/>
              </a:rPr>
              <a:t>zmocnitel může být </a:t>
            </a:r>
            <a:r>
              <a:rPr lang="cs-CZ" sz="1200" b="0" i="0" u="none" strike="noStrike" kern="1200" baseline="0" dirty="0" smtClean="0">
                <a:solidFill>
                  <a:schemeClr val="tx1"/>
                </a:solidFill>
                <a:latin typeface="+mn-lt"/>
                <a:ea typeface="+mn-ea"/>
                <a:cs typeface="+mn-cs"/>
              </a:rPr>
              <a:t>(pokud plná moc nemá být podepsaná elektronicky přímo v IS KP14+) evidován jako „</a:t>
            </a:r>
            <a:r>
              <a:rPr lang="cs-CZ" sz="1200" b="1" i="0" u="none" strike="noStrike" kern="1200" baseline="0" dirty="0" smtClean="0">
                <a:solidFill>
                  <a:schemeClr val="tx1"/>
                </a:solidFill>
                <a:latin typeface="+mn-lt"/>
                <a:ea typeface="+mn-ea"/>
                <a:cs typeface="+mn-cs"/>
              </a:rPr>
              <a:t>Neregistrovaný signatář</a:t>
            </a:r>
            <a:r>
              <a:rPr lang="cs-CZ" sz="1200" b="0" i="0" u="none" strike="noStrike" kern="1200" baseline="0" dirty="0" smtClean="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kdy bude využito tzv. </a:t>
            </a:r>
            <a:r>
              <a:rPr lang="cs-CZ" sz="1200" b="1" i="0" u="none" strike="noStrike" kern="1200" baseline="0" dirty="0" smtClean="0">
                <a:solidFill>
                  <a:schemeClr val="tx1"/>
                </a:solidFill>
                <a:latin typeface="+mn-lt"/>
                <a:ea typeface="+mn-ea"/>
                <a:cs typeface="+mn-cs"/>
              </a:rPr>
              <a:t>papírové plné moci</a:t>
            </a:r>
            <a:r>
              <a:rPr lang="cs-CZ" sz="1200" b="0" i="0" u="none" strike="noStrike" kern="1200" baseline="0" dirty="0" smtClean="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Zmocněnec </a:t>
            </a:r>
            <a:r>
              <a:rPr lang="cs-CZ" sz="1200" b="0" i="0" u="none" strike="noStrike" kern="1200" baseline="0" dirty="0" smtClean="0">
                <a:solidFill>
                  <a:schemeClr val="tx1"/>
                </a:solidFill>
                <a:latin typeface="+mn-lt"/>
                <a:ea typeface="+mn-ea"/>
                <a:cs typeface="+mn-cs"/>
              </a:rPr>
              <a:t>musí vždy disponovat </a:t>
            </a:r>
            <a:r>
              <a:rPr lang="cs-CZ" sz="1200" b="1" i="0" u="none" strike="noStrike" kern="1200" baseline="0" dirty="0" smtClean="0">
                <a:solidFill>
                  <a:schemeClr val="tx1"/>
                </a:solidFill>
                <a:latin typeface="+mn-lt"/>
                <a:ea typeface="+mn-ea"/>
                <a:cs typeface="+mn-cs"/>
              </a:rPr>
              <a:t>osobním kvalifikovaným elektronickým podpisem </a:t>
            </a:r>
            <a:r>
              <a:rPr lang="cs-CZ" sz="1200" b="0" i="0" u="none" strike="noStrike" kern="1200" baseline="0" dirty="0" smtClean="0">
                <a:solidFill>
                  <a:schemeClr val="tx1"/>
                </a:solidFill>
                <a:latin typeface="+mn-lt"/>
                <a:ea typeface="+mn-ea"/>
                <a:cs typeface="+mn-cs"/>
              </a:rPr>
              <a:t>(bez tohoto podpisu nemůže dokumentaci v IS KP14+ podepisovat).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smtClean="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smtClean="0">
              <a:solidFill>
                <a:schemeClr val="tx1"/>
              </a:solidFill>
              <a:latin typeface="+mn-lt"/>
              <a:ea typeface="+mn-ea"/>
              <a:cs typeface="+mn-cs"/>
            </a:endParaRPr>
          </a:p>
          <a:p>
            <a:r>
              <a:rPr lang="cs-CZ" b="1" dirty="0" smtClean="0"/>
              <a:t>Plné moci</a:t>
            </a:r>
          </a:p>
          <a:p>
            <a:r>
              <a:rPr lang="cs-CZ" dirty="0" smtClean="0"/>
              <a:t>Nutné podepsat zmocnění v IS KP14+ nebo vložit </a:t>
            </a:r>
            <a:r>
              <a:rPr lang="cs-CZ" dirty="0" err="1" smtClean="0"/>
              <a:t>sken</a:t>
            </a:r>
            <a:r>
              <a:rPr lang="cs-CZ" dirty="0" smtClean="0"/>
              <a:t> listiny se zmocněním.</a:t>
            </a:r>
          </a:p>
          <a:p>
            <a:r>
              <a:rPr lang="cs-CZ" dirty="0" smtClean="0"/>
              <a:t>Listinnou plnou mocí mohou být také vnitřní předpisy organizace, ze kterých vyplývá, že organizaci je oprávněn zastupovat např. řídící pracovník na určité pozici, avšak i vnitřní předpisy musí být podepsány.</a:t>
            </a:r>
          </a:p>
          <a:p>
            <a:r>
              <a:rPr lang="cs-CZ" dirty="0" smtClean="0"/>
              <a:t>Uvádí se platnost plné moci </a:t>
            </a:r>
            <a:r>
              <a:rPr lang="cs-CZ" b="1" dirty="0" smtClean="0"/>
              <a:t>od – do.</a:t>
            </a:r>
          </a:p>
          <a:p>
            <a:r>
              <a:rPr lang="cs-CZ" dirty="0" smtClean="0"/>
              <a:t>Nutné nastavit, pro jaké činnosti je plná moc platná (zda jen pro žádost o podporu, nebo i další úkony).</a:t>
            </a:r>
          </a:p>
          <a:p>
            <a:endParaRPr lang="cs-CZ" dirty="0" smtClean="0"/>
          </a:p>
          <a:p>
            <a:r>
              <a:rPr lang="cs-CZ" sz="1200" b="1" i="0" u="none" strike="noStrike" kern="1200" baseline="0" dirty="0" smtClean="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smtClean="0">
                <a:solidFill>
                  <a:schemeClr val="tx1"/>
                </a:solidFill>
                <a:latin typeface="+mn-lt"/>
                <a:ea typeface="+mn-ea"/>
                <a:cs typeface="+mn-cs"/>
              </a:rPr>
              <a:t>(kap. 5.2 Pokyny pro vyplnění formuláře žádosti o podporu z OPZ)</a:t>
            </a:r>
            <a:r>
              <a:rPr lang="cs-CZ" sz="1200" b="1" i="0" u="none" strike="noStrike" kern="1200" baseline="0" dirty="0" smtClean="0">
                <a:solidFill>
                  <a:schemeClr val="tx1"/>
                </a:solidFill>
                <a:latin typeface="+mn-lt"/>
                <a:ea typeface="+mn-ea"/>
                <a:cs typeface="+mn-cs"/>
              </a:rPr>
              <a:t>.</a:t>
            </a:r>
            <a:r>
              <a:rPr lang="cs-CZ" sz="1200" b="0" i="0" u="none" strike="noStrike" kern="1200" baseline="0" dirty="0" smtClean="0">
                <a:solidFill>
                  <a:schemeClr val="tx1"/>
                </a:solidFill>
                <a:latin typeface="+mn-lt"/>
                <a:ea typeface="+mn-ea"/>
                <a:cs typeface="+mn-cs"/>
              </a:rPr>
              <a:t> </a:t>
            </a:r>
            <a:endParaRPr lang="cs-CZ" b="0" dirty="0" smtClean="0"/>
          </a:p>
          <a:p>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Kontrola </a:t>
            </a:r>
            <a:r>
              <a:rPr lang="cs-CZ" sz="1200" b="0" i="0" u="none" strike="noStrike" kern="1200" baseline="0" dirty="0" smtClean="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Finalizace </a:t>
            </a:r>
            <a:r>
              <a:rPr lang="cs-CZ" sz="1200" b="0" i="0" u="none" strike="noStrike" kern="1200" baseline="0" dirty="0" smtClean="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Finalizaci lze před podpisem žádosti o podporu </a:t>
            </a:r>
            <a:r>
              <a:rPr lang="cs-CZ" sz="1200" b="1" i="0" u="none" strike="noStrike" kern="1200" baseline="0" dirty="0" smtClean="0">
                <a:solidFill>
                  <a:schemeClr val="tx1"/>
                </a:solidFill>
                <a:latin typeface="+mn-lt"/>
                <a:ea typeface="+mn-ea"/>
                <a:cs typeface="+mn-cs"/>
              </a:rPr>
              <a:t>stornovat </a:t>
            </a:r>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Storno finalizace</a:t>
            </a:r>
            <a:r>
              <a:rPr lang="cs-CZ" sz="1200" b="0" i="0" u="none" strike="noStrike" kern="1200" baseline="0" dirty="0" smtClean="0">
                <a:solidFill>
                  <a:schemeClr val="tx1"/>
                </a:solidFill>
                <a:latin typeface="+mn-lt"/>
                <a:ea typeface="+mn-ea"/>
                <a:cs typeface="+mn-cs"/>
              </a:rPr>
              <a:t>, které se objeví v horní liště poté, co byla provedena finalizace. </a:t>
            </a:r>
            <a:r>
              <a:rPr lang="cs-CZ" sz="1200" b="1" i="0" u="none" strike="noStrike" kern="1200" baseline="0" dirty="0" smtClean="0">
                <a:solidFill>
                  <a:schemeClr val="tx1"/>
                </a:solidFill>
                <a:latin typeface="+mn-lt"/>
                <a:ea typeface="+mn-ea"/>
                <a:cs typeface="+mn-cs"/>
              </a:rPr>
              <a:t>Storno finalizace ovšem může provést pouze signatář žádosti.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smtClean="0"/>
          </a:p>
          <a:p>
            <a:endParaRPr lang="cs-CZ" b="1" dirty="0" smtClean="0"/>
          </a:p>
          <a:p>
            <a:r>
              <a:rPr lang="cs-CZ" b="1" dirty="0" smtClean="0"/>
              <a:t>Záložka Kopírovat</a:t>
            </a:r>
          </a:p>
          <a:p>
            <a:r>
              <a:rPr lang="cs-CZ" sz="1200" b="0" i="0" u="none" strike="noStrike" kern="1200" baseline="0" dirty="0" smtClean="0">
                <a:solidFill>
                  <a:schemeClr val="tx1"/>
                </a:solidFill>
                <a:latin typeface="+mn-lt"/>
                <a:ea typeface="+mn-ea"/>
                <a:cs typeface="+mn-cs"/>
              </a:rPr>
              <a:t>Po stisknutí tlačítka </a:t>
            </a:r>
            <a:r>
              <a:rPr lang="cs-CZ" sz="1200" b="1" i="0" u="none" strike="noStrike" kern="1200" baseline="0" dirty="0" smtClean="0">
                <a:solidFill>
                  <a:schemeClr val="tx1"/>
                </a:solidFill>
                <a:latin typeface="+mn-lt"/>
                <a:ea typeface="+mn-ea"/>
                <a:cs typeface="+mn-cs"/>
              </a:rPr>
              <a:t>Kopírovat </a:t>
            </a:r>
            <a:r>
              <a:rPr lang="cs-CZ" sz="1200" b="0" i="0" u="none" strike="noStrike" kern="1200" baseline="0" dirty="0" smtClean="0">
                <a:solidFill>
                  <a:schemeClr val="tx1"/>
                </a:solidFill>
                <a:latin typeface="+mn-lt"/>
                <a:ea typeface="+mn-ea"/>
                <a:cs typeface="+mn-cs"/>
              </a:rPr>
              <a:t>je žadatel systémem dotázán, zda skutečně chce vytvořit kopii. </a:t>
            </a:r>
          </a:p>
          <a:p>
            <a:r>
              <a:rPr lang="cs-CZ" sz="1200" b="0" i="0" u="none" strike="noStrike" kern="1200" baseline="0" dirty="0" smtClean="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smtClean="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smtClean="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smtClean="0">
                <a:solidFill>
                  <a:schemeClr val="tx1"/>
                </a:solidFill>
                <a:latin typeface="+mn-lt"/>
                <a:ea typeface="+mn-ea"/>
                <a:cs typeface="+mn-cs"/>
              </a:rPr>
              <a:t>finalizovanou</a:t>
            </a:r>
            <a:r>
              <a:rPr lang="cs-CZ" sz="1200" b="0" i="0" u="none" strike="noStrike" kern="1200" baseline="0" dirty="0" smtClean="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smtClean="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smtClean="0"/>
          </a:p>
          <a:p>
            <a:endParaRPr lang="cs-CZ" dirty="0" smtClean="0"/>
          </a:p>
          <a:p>
            <a:r>
              <a:rPr lang="cs-CZ" b="1" dirty="0" smtClean="0"/>
              <a:t>Záložka Vymazat žádost</a:t>
            </a:r>
          </a:p>
          <a:p>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Vymazat žádost </a:t>
            </a:r>
            <a:r>
              <a:rPr lang="cs-CZ" sz="1200" b="0" i="0" u="none" strike="noStrike" kern="1200" baseline="0" dirty="0" smtClean="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Tisk</a:t>
            </a:r>
          </a:p>
          <a:p>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Tisk </a:t>
            </a:r>
            <a:r>
              <a:rPr lang="cs-CZ" sz="1200" b="0" i="0" u="none" strike="noStrike" kern="1200" baseline="0" dirty="0" smtClean="0">
                <a:solidFill>
                  <a:schemeClr val="tx1"/>
                </a:solidFill>
                <a:latin typeface="+mn-lt"/>
                <a:ea typeface="+mn-ea"/>
                <a:cs typeface="+mn-cs"/>
              </a:rPr>
              <a:t>je vygenerován tiskový opis žádosti o podporu ve formátu </a:t>
            </a:r>
            <a:r>
              <a:rPr lang="cs-CZ" sz="1200" b="0" i="0" u="none" strike="noStrike" kern="1200" baseline="0" dirty="0" err="1" smtClean="0">
                <a:solidFill>
                  <a:schemeClr val="tx1"/>
                </a:solidFill>
                <a:latin typeface="+mn-lt"/>
                <a:ea typeface="+mn-ea"/>
                <a:cs typeface="+mn-cs"/>
              </a:rPr>
              <a:t>pdf</a:t>
            </a: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Žádost o podporu z OPZ se předkládá pouze elektronicky v IS KP14+, na ŘO se žádná listinná forma žádosti nezasílá. </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smtClean="0">
                <a:solidFill>
                  <a:schemeClr val="tx1"/>
                </a:solidFill>
                <a:latin typeface="+mn-lt"/>
                <a:ea typeface="+mn-ea"/>
                <a:cs typeface="+mn-cs"/>
              </a:rPr>
              <a:t>Podpis žádosti. </a:t>
            </a:r>
          </a:p>
          <a:p>
            <a:endParaRPr lang="cs-CZ" sz="1200" b="1"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smtClean="0">
                <a:solidFill>
                  <a:schemeClr val="tx1"/>
                </a:solidFill>
                <a:latin typeface="+mn-lt"/>
                <a:ea typeface="+mn-ea"/>
                <a:cs typeface="+mn-cs"/>
              </a:rPr>
              <a:t>roli signatáře </a:t>
            </a:r>
            <a:r>
              <a:rPr lang="cs-CZ" sz="1200" b="0" i="0" u="none" strike="noStrike" kern="1200" baseline="0" dirty="0" smtClean="0">
                <a:solidFill>
                  <a:schemeClr val="tx1"/>
                </a:solidFill>
                <a:latin typeface="+mn-lt"/>
                <a:ea typeface="+mn-ea"/>
                <a:cs typeface="+mn-cs"/>
              </a:rPr>
              <a:t>(blíže viz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kde je řešen přístup k žádosti/projektu). Pokud bylo v rámci datové oblasti „</a:t>
            </a:r>
            <a:r>
              <a:rPr lang="cs-CZ" sz="1200" b="1" i="0" u="none" strike="noStrike" kern="1200" baseline="0" dirty="0" smtClean="0">
                <a:solidFill>
                  <a:schemeClr val="tx1"/>
                </a:solidFill>
                <a:latin typeface="+mn-lt"/>
                <a:ea typeface="+mn-ea"/>
                <a:cs typeface="+mn-cs"/>
              </a:rPr>
              <a:t>Přístup k projektu</a:t>
            </a:r>
            <a:r>
              <a:rPr lang="cs-CZ" sz="1200" b="0" i="0" u="none" strike="noStrike" kern="1200" baseline="0" dirty="0" smtClean="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smtClean="0">
                <a:solidFill>
                  <a:schemeClr val="tx1"/>
                </a:solidFill>
                <a:latin typeface="+mn-lt"/>
                <a:ea typeface="+mn-ea"/>
                <a:cs typeface="+mn-cs"/>
              </a:rPr>
              <a:t>Viz následující </a:t>
            </a:r>
            <a:r>
              <a:rPr lang="cs-CZ" sz="1200" b="1" i="0" u="none" strike="noStrike" kern="1200" baseline="0" dirty="0" err="1" smtClean="0">
                <a:solidFill>
                  <a:schemeClr val="tx1"/>
                </a:solidFill>
                <a:latin typeface="+mn-lt"/>
                <a:ea typeface="+mn-ea"/>
                <a:cs typeface="+mn-cs"/>
              </a:rPr>
              <a:t>slide</a:t>
            </a:r>
            <a:r>
              <a:rPr lang="cs-CZ" sz="1200" b="1" i="0" u="none" strike="noStrike" kern="1200" baseline="0" dirty="0" smtClean="0">
                <a:solidFill>
                  <a:schemeClr val="tx1"/>
                </a:solidFill>
                <a:latin typeface="+mn-lt"/>
                <a:ea typeface="+mn-ea"/>
                <a:cs typeface="+mn-cs"/>
              </a:rPr>
              <a:t>.</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51</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V kontextu OPZ, které se zaměřuje na lidské zdroje, je součástí definice problému vždy také </a:t>
            </a:r>
            <a:r>
              <a:rPr lang="cs-CZ" sz="1200" b="1" kern="1200" dirty="0" smtClean="0">
                <a:solidFill>
                  <a:schemeClr val="tx1"/>
                </a:solidFill>
                <a:effectLst/>
                <a:latin typeface="+mn-lt"/>
                <a:ea typeface="+mn-ea"/>
                <a:cs typeface="+mn-cs"/>
              </a:rPr>
              <a:t>specifikace cílové skupiny</a:t>
            </a:r>
            <a:r>
              <a:rPr lang="cs-CZ" sz="1200" kern="1200" dirty="0" smtClean="0">
                <a:solidFill>
                  <a:schemeClr val="tx1"/>
                </a:solidFill>
                <a:effectLst/>
                <a:latin typeface="+mn-lt"/>
                <a:ea typeface="+mn-ea"/>
                <a:cs typeface="+mn-cs"/>
              </a:rPr>
              <a:t> projektu, tj. osob, kterých se problém týká.</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altLang="cs-CZ" dirty="0" smtClean="0"/>
              <a:t>výdaje na odměny (příjemce podpory</a:t>
            </a:r>
            <a:r>
              <a:rPr lang="cs-CZ" altLang="cs-CZ" baseline="0" dirty="0" smtClean="0"/>
              <a:t> nebo </a:t>
            </a:r>
            <a:r>
              <a:rPr lang="cs-CZ" altLang="cs-CZ" dirty="0" smtClean="0"/>
              <a:t>partner s finančním příspěvkem,</a:t>
            </a:r>
            <a:r>
              <a:rPr lang="cs-CZ" altLang="cs-CZ" baseline="0" dirty="0" smtClean="0"/>
              <a:t> který je OSVČ</a:t>
            </a:r>
            <a:r>
              <a:rPr lang="cs-CZ" altLang="cs-CZ" dirty="0" smtClean="0"/>
              <a:t>)</a:t>
            </a:r>
          </a:p>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Více o limitu investic u SP je v</a:t>
            </a:r>
            <a:r>
              <a:rPr lang="cs-CZ" baseline="0" dirty="0" smtClean="0"/>
              <a:t> aktuální verzi Šablony výzvy MAS pro soc. podnikání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Maximální objem nákladů investičního charakteru (nákup dlouhodobého hmotného i nehmotného majetku) na celkových přímých způsobilých nákladech projektu činí obecně v OPZ 50 %. MAS může u SP snížit procento investic, ale vzhledem k charakteru aktivit by to však nemělo být méně než 30 %. V případech, kdy je z pohledu plánovaných sociálních podniků efektivnější uplatnění investice v rámci projektu OPZ a tato investice by byla dostatečná (není nutná rozsáhlá rekonstrukce či nákup vybavení, postačuje pouze nákup zařízení), je vhodnější vyhlásit jednu výzvu v rámci OPZ bez vyššího omezení investic než vyhlášení 2 samostatných výzev a  podání vždy 2 samostatných projektů v rámci IROP a OPZ. K omezení limitu investic může dojít na úrovni výzev MAS.</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Drobné stavební úpravy lze provádět pouze v souvislosti s úpravou pracovního místa ve vztahu ke specifickým potřebám cílových skupin. </a:t>
            </a:r>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65</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66</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67</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Obecná část pravidel – kapitola 12</a:t>
            </a:r>
            <a:r>
              <a:rPr lang="cs-CZ" baseline="0" dirty="0" smtClean="0"/>
              <a:t> Příprava a vydání právního aktu o poskytnutí podpory</a:t>
            </a:r>
          </a:p>
          <a:p>
            <a:endParaRPr lang="cs-CZ" baseline="0" dirty="0" smtClean="0"/>
          </a:p>
          <a:p>
            <a:r>
              <a:rPr lang="cs-CZ" baseline="0" dirty="0" smtClean="0"/>
              <a:t>- Datum zahájení realizace projektu nesmí předcházet datu vyhlášení výzvy (ve výzvě ŘO upřesněno, že  jde o výzvu MAS)</a:t>
            </a:r>
          </a:p>
          <a:p>
            <a:pPr marL="0" indent="0">
              <a:buFontTx/>
              <a:buNone/>
            </a:pPr>
            <a:r>
              <a:rPr lang="cs-CZ" baseline="0" dirty="0" smtClean="0"/>
              <a:t>- V případě, že má být podpora poskytnutí v režimu blokové výjimky – zahájení realizace musí následovat po termínu předložení žádosti o podporu v ISKP 14+.</a:t>
            </a:r>
          </a:p>
          <a:p>
            <a:pPr marL="0" indent="0">
              <a:buFontTx/>
              <a:buNone/>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68</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 plánován seminář pro</a:t>
            </a:r>
            <a:r>
              <a:rPr lang="cs-CZ" baseline="0" dirty="0" smtClean="0"/>
              <a:t> MAS na hodnocení projektů zaměřených na SP 16. 10. 2017 v Praze. Další běhy jsou plánovány jednou za čtvrt roku. MAS budou o dalším termínu semináře informováni. Zatím byly osloveny pouze ty MAS, které mají již vyhlášené výzvy na SP nebo v brzké době jejich vyhlášení plánují.</a:t>
            </a:r>
          </a:p>
          <a:p>
            <a:endParaRPr lang="cs-CZ" baseline="0" dirty="0" smtClean="0"/>
          </a:p>
          <a:p>
            <a:r>
              <a:rPr lang="cs-CZ" baseline="0" dirty="0" smtClean="0"/>
              <a:t>Doporučujeme vyhlašovat výzvy na SP na dostatečně dlouhé období s ohledem na dostatek času na přípravu žádosti ze strany žadatelů (cca 2 – 3 měsíce). Možné konzultovat podnikatelské plány s lokálními konzultanty MPSV: http://ceske-socialni-podnikani.cz/cz/kdo-poradi/lokalni-konzultanti-mpsv</a:t>
            </a:r>
          </a:p>
          <a:p>
            <a:endParaRPr lang="cs-CZ" baseline="0" dirty="0" smtClean="0"/>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69</a:t>
            </a:fld>
            <a:endParaRPr lang="cs-CZ" dirty="0"/>
          </a:p>
        </p:txBody>
      </p:sp>
    </p:spTree>
    <p:extLst>
      <p:ext uri="{BB962C8B-B14F-4D97-AF65-F5344CB8AC3E}">
        <p14:creationId xmlns:p14="http://schemas.microsoft.com/office/powerpoint/2010/main" val="8797327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Budou podporovány všechny typy níže uvedených činností, dílčí části činností nebo kombinace těchto činností označené v žádosti o podporu jako klíčové aktivity. Žadatel si může vydefinovat další relevantní činnosti. </a:t>
            </a:r>
            <a:r>
              <a:rPr lang="cs-CZ" sz="1200" b="1" i="0" u="none" strike="noStrike" kern="1200" baseline="0" dirty="0" smtClean="0">
                <a:solidFill>
                  <a:schemeClr val="tx1"/>
                </a:solidFill>
                <a:latin typeface="+mn-lt"/>
                <a:ea typeface="+mn-ea"/>
                <a:cs typeface="+mn-cs"/>
              </a:rPr>
              <a:t>Doporučené klíčové aktivity projektu</a:t>
            </a:r>
            <a:r>
              <a:rPr lang="cs-CZ" sz="1200" b="0" i="0" u="none" strike="noStrike" kern="1200" baseline="0" dirty="0" smtClean="0">
                <a:solidFill>
                  <a:schemeClr val="tx1"/>
                </a:solidFill>
                <a:latin typeface="+mn-lt"/>
                <a:ea typeface="+mn-ea"/>
                <a:cs typeface="+mn-cs"/>
              </a:rPr>
              <a:t>:</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a) Vytvoření a zachování pracovních míst pro zaměstnance z cílových skupin a pro zaměstnance mimo cílovou skupinu nezbytných pro fungování podniku v souladu s principy sociálního podnikání </a:t>
            </a:r>
          </a:p>
          <a:p>
            <a:r>
              <a:rPr lang="cs-CZ" sz="1200" b="0" i="0" u="none" strike="noStrike" kern="1200" baseline="0" dirty="0" smtClean="0">
                <a:solidFill>
                  <a:schemeClr val="tx1"/>
                </a:solidFill>
                <a:latin typeface="+mn-lt"/>
                <a:ea typeface="+mn-ea"/>
                <a:cs typeface="+mn-cs"/>
              </a:rPr>
              <a:t>- u zaměstnanců mimo cílovou skupinu je možné hradit pouze pozice, které zajišťují specifickou podporu zaměstnancům z cílových skupin (např. vedoucí/mistr/předák cílové skupiny, asistent, psycholog), zajišťují marketing sociálního podniku (např. marketingový pracovník) a řídí podnik (např. manažer sociálního podniku) </a:t>
            </a:r>
          </a:p>
          <a:p>
            <a:r>
              <a:rPr lang="cs-CZ" sz="1200" b="0" i="0" u="none" strike="noStrike" kern="1200" baseline="0" dirty="0" smtClean="0">
                <a:solidFill>
                  <a:schemeClr val="tx1"/>
                </a:solidFill>
                <a:latin typeface="+mn-lt"/>
                <a:ea typeface="+mn-ea"/>
                <a:cs typeface="+mn-cs"/>
              </a:rPr>
              <a:t>- z projektu je možné financovat mzdy nově přijatých zaměstnanců z cílových skupin (nikoli stávajících) </a:t>
            </a:r>
          </a:p>
          <a:p>
            <a:r>
              <a:rPr lang="cs-CZ" sz="1200" b="0" i="0" u="none" strike="noStrike" kern="1200" baseline="0" dirty="0" smtClean="0">
                <a:solidFill>
                  <a:schemeClr val="tx1"/>
                </a:solidFill>
                <a:latin typeface="+mn-lt"/>
                <a:ea typeface="+mn-ea"/>
                <a:cs typeface="+mn-cs"/>
              </a:rPr>
              <a:t>- všichni zaměstnanci realizačního týmu financovaní z projektu musí mít kvalifikaci (vyučení v oboru, SŠ, VŠ v oboru nebo osvědčení o profesní kvalifikaci podle zákona č. 179/2006 Sb., o ověřování a uznávání výsledků dalšího vzdělávání) nebo praxi odpovídající pracovnímu zařazení </a:t>
            </a:r>
          </a:p>
          <a:p>
            <a:r>
              <a:rPr lang="cs-CZ" sz="1200" b="0" i="0" u="none" strike="noStrike" kern="1200" baseline="0" dirty="0" smtClean="0">
                <a:solidFill>
                  <a:schemeClr val="tx1"/>
                </a:solidFill>
                <a:latin typeface="+mn-lt"/>
                <a:ea typeface="+mn-ea"/>
                <a:cs typeface="+mn-cs"/>
              </a:rPr>
              <a:t>- pracovní místa pro zaměstnance z cílových skupin musí příjemce vytvořit a obsadit nejpozději do 3 měsíců od zahájení realizace projektu; vyžaduje-li charakter podnikání přijetí zaměstnanců postupně a po této lhůtě, objasní tyto skutečnosti žadatel v podnikatelském plánu, a to v části Management a lidské zdroje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b) Vzdělávání zaměstnanců z cílových skupin a vzdělávání ostatních zaměstnanců sociálního podniku financovaných z přímých nákladů projektu </a:t>
            </a:r>
          </a:p>
          <a:p>
            <a:r>
              <a:rPr lang="cs-CZ" sz="1200" b="0" i="0" u="none" strike="noStrike" kern="1200" baseline="0" dirty="0" smtClean="0">
                <a:solidFill>
                  <a:schemeClr val="tx1"/>
                </a:solidFill>
                <a:latin typeface="+mn-lt"/>
                <a:ea typeface="+mn-ea"/>
                <a:cs typeface="+mn-cs"/>
              </a:rPr>
              <a:t>- vzděláváním ostatních zaměstnanců sociálního podniku se rozumí především kurzy pro zefektivnění práce s cílovou skupinou, nebo kurzy zaměřené na rozvoj kompetencí v řízení podniku, např. kurzy pro řízení </a:t>
            </a:r>
            <a:r>
              <a:rPr lang="cs-CZ" sz="1200" b="0" i="0" u="none" strike="noStrike" kern="1200" baseline="0" dirty="0" err="1" smtClean="0">
                <a:solidFill>
                  <a:schemeClr val="tx1"/>
                </a:solidFill>
                <a:latin typeface="+mn-lt"/>
                <a:ea typeface="+mn-ea"/>
                <a:cs typeface="+mn-cs"/>
              </a:rPr>
              <a:t>gastroprovozu</a:t>
            </a:r>
            <a:r>
              <a:rPr lang="cs-CZ" sz="1200" b="0" i="0" u="none" strike="noStrike" kern="1200" baseline="0" dirty="0" smtClean="0">
                <a:solidFill>
                  <a:schemeClr val="tx1"/>
                </a:solidFill>
                <a:latin typeface="+mn-lt"/>
                <a:ea typeface="+mn-ea"/>
                <a:cs typeface="+mn-cs"/>
              </a:rPr>
              <a:t>, obchodní dovednosti, marketing </a:t>
            </a:r>
          </a:p>
          <a:p>
            <a:r>
              <a:rPr lang="cs-CZ" sz="1200" b="0" i="0" u="none" strike="noStrike" kern="1200" baseline="0" dirty="0" smtClean="0">
                <a:solidFill>
                  <a:schemeClr val="tx1"/>
                </a:solidFill>
                <a:latin typeface="+mn-lt"/>
                <a:ea typeface="+mn-ea"/>
                <a:cs typeface="+mn-cs"/>
              </a:rPr>
              <a:t>- potřebnost vzdělávacích aktivit zdůvodní žadatel v projektové žádosti </a:t>
            </a:r>
          </a:p>
          <a:p>
            <a:endParaRPr lang="cs-CZ"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c) Marketing sociálního podniku </a:t>
            </a:r>
            <a:r>
              <a:rPr lang="pl-PL" sz="1200" b="0" i="0" u="none" strike="noStrike" kern="1200" baseline="0" dirty="0" smtClean="0">
                <a:solidFill>
                  <a:schemeClr val="tx1"/>
                </a:solidFill>
                <a:latin typeface="+mn-lt"/>
                <a:ea typeface="+mn-ea"/>
                <a:cs typeface="+mn-cs"/>
              </a:rPr>
              <a:t>(např. kampaně na podporu prodeje, reklama)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d) Provozování sociálního podnikání </a:t>
            </a:r>
            <a:r>
              <a:rPr lang="cs-CZ" sz="1200" b="0" i="0" u="none" strike="noStrike" kern="1200" baseline="0" dirty="0" smtClean="0">
                <a:solidFill>
                  <a:schemeClr val="tx1"/>
                </a:solidFill>
                <a:latin typeface="+mn-lt"/>
                <a:ea typeface="+mn-ea"/>
                <a:cs typeface="+mn-cs"/>
              </a:rPr>
              <a:t>= působení podniku na trhu včetně naplňování principů sociálního podnikání v praxi (žadatel detailněji rozvede také v Příloze č. 5 - Podnikatelský plán) </a:t>
            </a:r>
          </a:p>
          <a:p>
            <a:r>
              <a:rPr lang="cs-CZ" sz="1200" b="0" i="0" u="none" strike="noStrike" kern="1200" baseline="0" dirty="0" smtClean="0">
                <a:solidFill>
                  <a:schemeClr val="tx1"/>
                </a:solidFill>
                <a:latin typeface="+mn-lt"/>
                <a:ea typeface="+mn-ea"/>
                <a:cs typeface="+mn-cs"/>
              </a:rPr>
              <a:t>- nová podnikatelská činnost, která je předmětem projektové žádosti, musí být zahájena max. do 3 měsíců od zahájení realizace projektu součástí klíčové aktivity jsou vedle činností spojených s prokazováním naplňování principů sociálního podnikání, resp. i rozpoznávacích znaků sociálního podniku, také činnosti spojené s evaluací prováděnou ŘO OPZ (v rámci toho se příjemce zúčastní šetření formou dotazníků nebo rozhovorů, zprostředkuje šetření u cílových skupin, případně zajistí sběr specifických ukazatelů nezbytných pro vyhodnocení přínosů pro cílové skupiny); zjištěné informace budou plně k dispozici příjemci pro zlepšování fungování sociálního podniku </a:t>
            </a:r>
          </a:p>
          <a:p>
            <a:r>
              <a:rPr lang="cs-CZ" sz="1200" b="0" i="0" u="none" strike="noStrike" kern="1200" baseline="0" dirty="0" smtClean="0">
                <a:solidFill>
                  <a:schemeClr val="tx1"/>
                </a:solidFill>
                <a:latin typeface="+mn-lt"/>
                <a:ea typeface="+mn-ea"/>
                <a:cs typeface="+mn-cs"/>
              </a:rPr>
              <a:t>- doporučujeme žadatelům, aby si aktivity spojené s vykazováním principů sociálního podnikání, resp. rozpoznávacích znaků sociálního podniku, a evaluací zohlednili ve výši úvazků členů realizačního týmu (žadatel zohlední také v popisu vykonávané činnosti)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Pokud žadatel kombinuje předmět podnikání s aktivitami z oblasti prvovýroby (podle Zákona č. 252/1997 Sb., o zemědělství), uvede v klíčové aktivitě rozdělení všech položek rozpočtu na aktivity týkající se prvovýroby a ostatní podnikatelské činnosti, a to z důvodu rozdílných podpor de </a:t>
            </a:r>
            <a:r>
              <a:rPr lang="cs-CZ" sz="1200" b="1" i="0" u="none" strike="noStrike" kern="1200" baseline="0" dirty="0" err="1" smtClean="0">
                <a:solidFill>
                  <a:schemeClr val="tx1"/>
                </a:solidFill>
                <a:latin typeface="+mn-lt"/>
                <a:ea typeface="+mn-ea"/>
                <a:cs typeface="+mn-cs"/>
              </a:rPr>
              <a:t>minimis</a:t>
            </a:r>
            <a:r>
              <a:rPr lang="cs-CZ" sz="1200" b="1" i="0" u="none" strike="noStrike" kern="1200" baseline="0" dirty="0" smtClean="0">
                <a:solidFill>
                  <a:schemeClr val="tx1"/>
                </a:solidFill>
                <a:latin typeface="+mn-lt"/>
                <a:ea typeface="+mn-ea"/>
                <a:cs typeface="+mn-cs"/>
              </a:rPr>
              <a:t>.</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U </a:t>
            </a:r>
            <a:r>
              <a:rPr lang="cs-CZ" sz="1200" b="1" i="0" u="none" strike="noStrike" kern="1200" baseline="0" dirty="0" err="1" smtClean="0">
                <a:solidFill>
                  <a:schemeClr val="tx1"/>
                </a:solidFill>
                <a:latin typeface="+mn-lt"/>
                <a:ea typeface="+mn-ea"/>
                <a:cs typeface="+mn-cs"/>
              </a:rPr>
              <a:t>environ</a:t>
            </a:r>
            <a:r>
              <a:rPr lang="cs-CZ" sz="1200" b="1" i="0" u="none" strike="noStrike" kern="1200" baseline="0" dirty="0" smtClean="0">
                <a:solidFill>
                  <a:schemeClr val="tx1"/>
                </a:solidFill>
                <a:latin typeface="+mn-lt"/>
                <a:ea typeface="+mn-ea"/>
                <a:cs typeface="+mn-cs"/>
              </a:rPr>
              <a:t>. SP navíc tyto aktivity:</a:t>
            </a:r>
          </a:p>
          <a:p>
            <a:r>
              <a:rPr lang="cs-CZ" sz="1200" b="1" i="0" u="none" strike="noStrike" kern="1200" baseline="0" dirty="0" smtClean="0">
                <a:solidFill>
                  <a:schemeClr val="tx1"/>
                </a:solidFill>
                <a:latin typeface="+mn-lt"/>
                <a:ea typeface="+mn-ea"/>
                <a:cs typeface="+mn-cs"/>
              </a:rPr>
              <a:t>e) Sledování environmentálního dopadu </a:t>
            </a:r>
          </a:p>
          <a:p>
            <a:r>
              <a:rPr lang="cs-CZ" sz="1200" b="0" i="0" u="none" strike="noStrike" kern="1200" baseline="0" dirty="0" smtClean="0">
                <a:solidFill>
                  <a:schemeClr val="tx1"/>
                </a:solidFill>
                <a:latin typeface="+mn-lt"/>
                <a:ea typeface="+mn-ea"/>
                <a:cs typeface="+mn-cs"/>
              </a:rPr>
              <a:t>- sledování plnění environmentálního přínosu (kvantitativně i kvalitativně) v interních dokumentech podniku – viz příloha č. 7 výzvy – část 4. Environmentální prospěch. </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f) Zajištění péče o děti a další závislé osoby znevýhodněných pracovníků, zajištění dopravy znevýhodněných pracovníků apod</a:t>
            </a: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 je nutné již v projektové žádosti identifikovat bariéry (definovat opatření a doložit jejich vliv na zaměstnání v sociálním podniku)</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Zároveň došlo na základě jednání se sekcí zaměstnanosti MPSV k zamezení duplicity s čerpáním jakéhokoliv příspěvku na podporo zaměstnávání dle zákona č. 435/2044 Sb., o zaměstnanosti (tato úprava se tká všech aktivit výzvy, nejenom sociálního podnikání).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dirty="0"/>
          </a:p>
        </p:txBody>
      </p:sp>
    </p:spTree>
    <p:extLst>
      <p:ext uri="{BB962C8B-B14F-4D97-AF65-F5344CB8AC3E}">
        <p14:creationId xmlns:p14="http://schemas.microsoft.com/office/powerpoint/2010/main" val="833565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Osoby dlouhodobě či opakovaně nezaměstnané </a:t>
            </a:r>
          </a:p>
          <a:p>
            <a:pPr marL="171450" indent="-171450">
              <a:buFontTx/>
              <a:buChar char="-"/>
            </a:pPr>
            <a:r>
              <a:rPr lang="cs-CZ" sz="1200" kern="1200" dirty="0" smtClean="0">
                <a:solidFill>
                  <a:schemeClr val="tx1"/>
                </a:solidFill>
                <a:effectLst/>
                <a:latin typeface="+mn-lt"/>
                <a:ea typeface="+mn-ea"/>
                <a:cs typeface="+mn-cs"/>
              </a:rPr>
              <a:t>Uchazeči o zaměstnání evidovaní na ÚP ČR déle než 1 rok</a:t>
            </a:r>
          </a:p>
          <a:p>
            <a:pPr marL="171450" indent="-171450">
              <a:buFontTx/>
              <a:buChar char="-"/>
            </a:pPr>
            <a:r>
              <a:rPr lang="cs-CZ" sz="1200" kern="1200" dirty="0" smtClean="0">
                <a:solidFill>
                  <a:schemeClr val="tx1"/>
                </a:solidFill>
                <a:effectLst/>
                <a:latin typeface="+mn-lt"/>
                <a:ea typeface="+mn-ea"/>
                <a:cs typeface="+mn-cs"/>
              </a:rPr>
              <a:t>Uchazeči o zaměstnání, jejichž doba evidence na ÚP ČR dosáhla v posledních 2 letech souhrnné délky 12 měsíců</a:t>
            </a:r>
          </a:p>
          <a:p>
            <a:pPr marL="171450" indent="-171450">
              <a:buFontTx/>
              <a:buChar char="-"/>
            </a:pPr>
            <a:r>
              <a:rPr lang="cs-CZ" sz="1200" kern="1200" dirty="0" smtClean="0">
                <a:solidFill>
                  <a:schemeClr val="tx1"/>
                </a:solidFill>
                <a:effectLst/>
                <a:latin typeface="+mn-lt"/>
                <a:ea typeface="+mn-ea"/>
                <a:cs typeface="+mn-cs"/>
              </a:rPr>
              <a:t>způsob doložení v průběhu realizace projektu při kontrole na místě: potvrzení o vedení v evidenci Úřadu práce ČR</a:t>
            </a:r>
          </a:p>
          <a:p>
            <a:endParaRPr lang="cs-CZ" sz="1200" kern="1200" dirty="0" smtClean="0">
              <a:solidFill>
                <a:schemeClr val="tx1"/>
              </a:solidFill>
              <a:effectLst/>
              <a:latin typeface="+mn-lt"/>
              <a:ea typeface="+mn-ea"/>
              <a:cs typeface="+mn-cs"/>
            </a:endParaRPr>
          </a:p>
          <a:p>
            <a:r>
              <a:rPr lang="cs-CZ" b="1" dirty="0" smtClean="0"/>
              <a:t>OZP</a:t>
            </a:r>
            <a:r>
              <a:rPr lang="cs-CZ" dirty="0" smtClean="0"/>
              <a:t> </a:t>
            </a:r>
          </a:p>
          <a:p>
            <a:r>
              <a:rPr lang="cs-CZ" sz="1200" kern="1200" dirty="0" smtClean="0">
                <a:solidFill>
                  <a:schemeClr val="tx1"/>
                </a:solidFill>
                <a:effectLst/>
                <a:latin typeface="+mn-lt"/>
                <a:ea typeface="+mn-ea"/>
                <a:cs typeface="+mn-cs"/>
              </a:rPr>
              <a:t>- podle § 67 zákona č. 435/2004 Sb., </a:t>
            </a:r>
            <a:r>
              <a:rPr lang="cs-CZ" sz="1200" kern="1200" smtClean="0">
                <a:solidFill>
                  <a:schemeClr val="tx1"/>
                </a:solidFill>
                <a:effectLst/>
                <a:latin typeface="+mn-lt"/>
                <a:ea typeface="+mn-ea"/>
                <a:cs typeface="+mn-cs"/>
              </a:rPr>
              <a:t>o zaměstnanosti,</a:t>
            </a:r>
            <a:r>
              <a:rPr lang="cs-CZ" sz="1200" kern="1200" baseline="0" smtClean="0">
                <a:solidFill>
                  <a:schemeClr val="tx1"/>
                </a:solidFill>
                <a:effectLst/>
                <a:latin typeface="+mn-lt"/>
                <a:ea typeface="+mn-ea"/>
                <a:cs typeface="+mn-cs"/>
              </a:rPr>
              <a:t> </a:t>
            </a:r>
            <a:r>
              <a:rPr lang="cs-CZ" sz="1200" b="0" i="0" u="none" strike="noStrike" kern="1200" baseline="0" dirty="0" smtClean="0">
                <a:solidFill>
                  <a:schemeClr val="tx1"/>
                </a:solidFill>
                <a:latin typeface="+mn-lt"/>
                <a:ea typeface="+mn-ea"/>
                <a:cs typeface="+mn-cs"/>
              </a:rPr>
              <a:t>způsob doložení v průběhu realizace projektu při kontrole na místě: </a:t>
            </a:r>
          </a:p>
          <a:p>
            <a:r>
              <a:rPr lang="cs-CZ" sz="1200" b="0" i="0" u="none" strike="noStrike" kern="1200" baseline="0" dirty="0" smtClean="0">
                <a:solidFill>
                  <a:schemeClr val="tx1"/>
                </a:solidFill>
                <a:latin typeface="+mn-lt"/>
                <a:ea typeface="+mn-ea"/>
                <a:cs typeface="+mn-cs"/>
              </a:rPr>
              <a:t>a) posudkem nebo potvrzením orgánu sociálního zabezpečení v případech, jedná-li se osobu invalidní v I. až III. stupni </a:t>
            </a:r>
          </a:p>
          <a:p>
            <a:r>
              <a:rPr lang="cs-CZ" sz="1200" b="0" i="0" u="none" strike="noStrike" kern="1200" baseline="0" dirty="0" smtClean="0">
                <a:solidFill>
                  <a:schemeClr val="tx1"/>
                </a:solidFill>
                <a:latin typeface="+mn-lt"/>
                <a:ea typeface="+mn-ea"/>
                <a:cs typeface="+mn-cs"/>
              </a:rPr>
              <a:t>b) potvrzením nebo rozhodnutím orgánu sociálního zabezpečení v případě osoby zdravotně znevýhodněné) </a:t>
            </a: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b="1" kern="1200" dirty="0" smtClean="0">
                <a:solidFill>
                  <a:srgbClr val="FF0000"/>
                </a:solidFill>
                <a:effectLst/>
                <a:latin typeface="+mn-lt"/>
                <a:ea typeface="+mn-ea"/>
                <a:cs typeface="+mn-cs"/>
              </a:rPr>
              <a:t>Po změně</a:t>
            </a:r>
            <a:r>
              <a:rPr lang="cs-CZ" sz="1200" b="1" kern="1200" baseline="0" dirty="0" smtClean="0">
                <a:solidFill>
                  <a:srgbClr val="FF0000"/>
                </a:solidFill>
                <a:effectLst/>
                <a:latin typeface="+mn-lt"/>
                <a:ea typeface="+mn-ea"/>
                <a:cs typeface="+mn-cs"/>
              </a:rPr>
              <a:t> výzvy ŘO OPZ k 12. 7. 2017 také:</a:t>
            </a:r>
          </a:p>
          <a:p>
            <a:pPr marL="0" indent="0">
              <a:buFontTx/>
              <a:buNone/>
            </a:pPr>
            <a:r>
              <a:rPr lang="cs-CZ" sz="1200" kern="1200" dirty="0" smtClean="0">
                <a:solidFill>
                  <a:srgbClr val="FF0000"/>
                </a:solidFill>
                <a:effectLst/>
                <a:latin typeface="+mn-lt"/>
                <a:ea typeface="+mn-ea"/>
                <a:cs typeface="+mn-cs"/>
              </a:rPr>
              <a:t>- podle zákona č. 108/2006 Sb., o sociálních službách, ve znění pozdějších předpisů,</a:t>
            </a:r>
            <a:r>
              <a:rPr lang="cs-CZ" sz="1200" kern="1200" baseline="0" dirty="0" smtClean="0">
                <a:solidFill>
                  <a:srgbClr val="FF0000"/>
                </a:solidFill>
                <a:effectLst/>
                <a:latin typeface="+mn-lt"/>
                <a:ea typeface="+mn-ea"/>
                <a:cs typeface="+mn-cs"/>
              </a:rPr>
              <a:t> </a:t>
            </a:r>
            <a:r>
              <a:rPr lang="cs-CZ" sz="1200" b="0" i="0" u="none" strike="noStrike" kern="1200" baseline="0" dirty="0" smtClean="0">
                <a:solidFill>
                  <a:schemeClr val="tx1"/>
                </a:solidFill>
                <a:latin typeface="+mn-lt"/>
                <a:ea typeface="+mn-ea"/>
                <a:cs typeface="+mn-cs"/>
              </a:rPr>
              <a:t>způsob doložení v průběhu realizace projektu při kontrole na místě: rozhodnutí Úřadu práce ČR o přiznání příspěvku na péči </a:t>
            </a:r>
            <a:endParaRPr lang="cs-CZ" sz="1200" kern="1200" dirty="0" smtClean="0">
              <a:solidFill>
                <a:srgbClr val="FF0000"/>
              </a:solidFill>
              <a:effectLst/>
              <a:latin typeface="+mn-lt"/>
              <a:ea typeface="+mn-ea"/>
              <a:cs typeface="+mn-cs"/>
            </a:endParaRPr>
          </a:p>
          <a:p>
            <a:pPr marL="0" indent="0">
              <a:buFontTx/>
              <a:buNone/>
            </a:pPr>
            <a:r>
              <a:rPr lang="cs-CZ" sz="1200" kern="1200" dirty="0" smtClean="0">
                <a:solidFill>
                  <a:srgbClr val="FF0000"/>
                </a:solidFill>
                <a:effectLst/>
                <a:latin typeface="+mn-lt"/>
                <a:ea typeface="+mn-ea"/>
                <a:cs typeface="+mn-cs"/>
              </a:rPr>
              <a:t> </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Osoby v nebo po výkonu trestu</a:t>
            </a:r>
          </a:p>
          <a:p>
            <a:r>
              <a:rPr lang="cs-CZ" baseline="0" dirty="0" smtClean="0"/>
              <a:t>- O</a:t>
            </a:r>
            <a:r>
              <a:rPr lang="cs-CZ" dirty="0" smtClean="0"/>
              <a:t>soby, které opustily výkon trestu odnětí svobody, a to do 12 měsíců po opuštění výkonu trestu, </a:t>
            </a:r>
            <a:r>
              <a:rPr lang="cs-CZ" sz="1200" b="0" i="0" u="none" strike="noStrike" kern="1200" baseline="0" dirty="0" smtClean="0">
                <a:solidFill>
                  <a:schemeClr val="tx1"/>
                </a:solidFill>
                <a:latin typeface="+mn-lt"/>
                <a:ea typeface="+mn-ea"/>
                <a:cs typeface="+mn-cs"/>
              </a:rPr>
              <a:t>způsob doložení v průběhu realizace projektu při kontrole na místě: doklad o výkonu trestu odnětí svobody</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Osoby, vykonávající trest odnětí svobody formou domácího vězení, způsob doložení v průběhu realizace projektu při kontrole na místě: pravomocné rozhodnutí soudu</a:t>
            </a: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Osoby opouštějící institucionální zařízení</a:t>
            </a:r>
          </a:p>
          <a:p>
            <a:pPr marL="171450" indent="-171450">
              <a:buFontTx/>
              <a:buChar char="-"/>
            </a:pPr>
            <a:r>
              <a:rPr lang="cs-CZ" baseline="0" dirty="0" smtClean="0"/>
              <a:t>O</a:t>
            </a:r>
            <a:r>
              <a:rPr lang="cs-CZ" dirty="0" smtClean="0"/>
              <a:t>soby opouštějící zařízení pro výkon ústavní nebo ochranné výchovy, a to do 12 měsíců od opuštění zařízení, </a:t>
            </a:r>
            <a:r>
              <a:rPr lang="cs-CZ" sz="1200" b="0" i="0" u="none" strike="noStrike" kern="1200" baseline="0" dirty="0" smtClean="0">
                <a:solidFill>
                  <a:schemeClr val="tx1"/>
                </a:solidFill>
                <a:latin typeface="+mn-lt"/>
                <a:ea typeface="+mn-ea"/>
                <a:cs typeface="+mn-cs"/>
              </a:rPr>
              <a:t>způsob doložení v průběhu realizace projektu při kontrole na místě: potvrzení zařízení, které osoba opouští nebo potvrzení domu na půl cesty nebo jiné organizace poskytující sociální služby podle zákona č. 108/2006 Sb., o sociálních službách </a:t>
            </a:r>
          </a:p>
          <a:p>
            <a:pPr marL="0" indent="0">
              <a:buFontTx/>
              <a:buNone/>
            </a:pPr>
            <a:endParaRPr lang="cs-CZ"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Azylanti</a:t>
            </a:r>
            <a:r>
              <a:rPr lang="cs-CZ" dirty="0" smtClean="0"/>
              <a:t>  </a:t>
            </a:r>
            <a:r>
              <a:rPr lang="cs-CZ" b="1" dirty="0" smtClean="0"/>
              <a:t>do  12  měsíců  od  získání  azylu, kteří jsou  současně  uchazeči  o  zaměstnání evidovanými na Úřadu práce ČR</a:t>
            </a:r>
          </a:p>
          <a:p>
            <a:r>
              <a:rPr lang="cs-CZ" b="0" dirty="0" smtClean="0"/>
              <a:t>-</a:t>
            </a:r>
            <a:r>
              <a:rPr lang="cs-CZ" b="1" dirty="0" smtClean="0"/>
              <a:t> </a:t>
            </a:r>
            <a:r>
              <a:rPr lang="cs-CZ" sz="1200" b="0" i="0" u="none" strike="noStrike" kern="1200" baseline="0" dirty="0" smtClean="0">
                <a:solidFill>
                  <a:schemeClr val="tx1"/>
                </a:solidFill>
                <a:latin typeface="+mn-lt"/>
                <a:ea typeface="+mn-ea"/>
                <a:cs typeface="+mn-cs"/>
              </a:rPr>
              <a:t>způsob doložení v průběhu realizace projektu při kontrole na místě: potvrzení o přidělení azylu a potvrzení o vedení v evidenci Úřadu práce ČR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Po změně výzvy ŘO k 12. 7. 2017 byly přidány</a:t>
            </a:r>
            <a:r>
              <a:rPr lang="cs-CZ" b="1" baseline="0" dirty="0" smtClean="0"/>
              <a:t> dvě</a:t>
            </a:r>
            <a:r>
              <a:rPr lang="cs-CZ" b="1" dirty="0" smtClean="0"/>
              <a:t> </a:t>
            </a:r>
            <a:r>
              <a:rPr lang="cs-CZ" b="1" baseline="0" dirty="0" smtClean="0"/>
              <a:t>nové CS:</a:t>
            </a:r>
          </a:p>
          <a:p>
            <a:pPr marL="0" lvl="0" indent="0">
              <a:buFontTx/>
              <a:buNone/>
            </a:pPr>
            <a:r>
              <a:rPr lang="cs-CZ" sz="1200" b="1" u="none" kern="1200" dirty="0" smtClean="0">
                <a:solidFill>
                  <a:schemeClr val="tx1"/>
                </a:solidFill>
                <a:effectLst/>
                <a:latin typeface="+mn-lt"/>
                <a:ea typeface="+mn-ea"/>
                <a:cs typeface="+mn-cs"/>
              </a:rPr>
              <a:t>Osoby pečující o jiné závislé osoby </a:t>
            </a:r>
            <a:r>
              <a:rPr lang="cs-CZ" sz="1200" u="none" kern="1200" dirty="0" smtClean="0">
                <a:solidFill>
                  <a:schemeClr val="tx1"/>
                </a:solidFill>
                <a:effectLst/>
                <a:latin typeface="+mn-lt"/>
                <a:ea typeface="+mn-ea"/>
                <a:cs typeface="+mn-cs"/>
              </a:rPr>
              <a:t>– pro účely této aktivity osoby pečující o osobu mladší 10 let, závislou na péči druhé osoby v I. stupni závislosti nebo pečující o osobu jakéhokoliv věku, která je závislá na</a:t>
            </a:r>
            <a:r>
              <a:rPr lang="cs-CZ" sz="1200" u="none" kern="1200" baseline="0" dirty="0" smtClean="0">
                <a:solidFill>
                  <a:schemeClr val="tx1"/>
                </a:solidFill>
                <a:effectLst/>
                <a:latin typeface="+mn-lt"/>
                <a:ea typeface="+mn-ea"/>
                <a:cs typeface="+mn-cs"/>
              </a:rPr>
              <a:t> </a:t>
            </a:r>
            <a:r>
              <a:rPr lang="cs-CZ" sz="1200" u="none" kern="1200" dirty="0" smtClean="0">
                <a:solidFill>
                  <a:schemeClr val="tx1"/>
                </a:solidFill>
                <a:effectLst/>
                <a:latin typeface="+mn-lt"/>
                <a:ea typeface="+mn-ea"/>
                <a:cs typeface="+mn-cs"/>
              </a:rPr>
              <a:t>péči druhé osoby ve II., III. nebo IV. stupni závislosti</a:t>
            </a:r>
          </a:p>
          <a:p>
            <a:pPr marL="0" lvl="0" indent="0">
              <a:buFontTx/>
              <a:buNone/>
            </a:pPr>
            <a:endParaRPr lang="cs-CZ" sz="1200" b="1" u="none" kern="1200" dirty="0" smtClean="0">
              <a:solidFill>
                <a:schemeClr val="tx1"/>
              </a:solidFill>
              <a:effectLst/>
              <a:latin typeface="+mn-lt"/>
              <a:ea typeface="+mn-ea"/>
              <a:cs typeface="+mn-cs"/>
            </a:endParaRPr>
          </a:p>
          <a:p>
            <a:pPr marL="0" lvl="0" indent="0">
              <a:buFontTx/>
              <a:buNone/>
            </a:pPr>
            <a:r>
              <a:rPr lang="cs-CZ" sz="1200" b="1" u="none" kern="1200" dirty="0" smtClean="0">
                <a:solidFill>
                  <a:schemeClr val="tx1"/>
                </a:solidFill>
                <a:effectLst/>
                <a:latin typeface="+mn-lt"/>
                <a:ea typeface="+mn-ea"/>
                <a:cs typeface="+mn-cs"/>
              </a:rPr>
              <a:t>Neformální pečovatelé </a:t>
            </a:r>
            <a:r>
              <a:rPr lang="cs-CZ" sz="1200" u="none" kern="1200" dirty="0" smtClean="0">
                <a:solidFill>
                  <a:schemeClr val="tx1"/>
                </a:solidFill>
                <a:effectLst/>
                <a:latin typeface="+mn-lt"/>
                <a:ea typeface="+mn-ea"/>
                <a:cs typeface="+mn-cs"/>
              </a:rPr>
              <a:t>– pro účely této aktivity osoby </a:t>
            </a:r>
            <a:r>
              <a:rPr lang="cs-CZ" sz="1200" kern="1200" dirty="0" smtClean="0">
                <a:solidFill>
                  <a:schemeClr val="tx1"/>
                </a:solidFill>
                <a:effectLst/>
                <a:latin typeface="+mn-lt"/>
                <a:ea typeface="+mn-ea"/>
                <a:cs typeface="+mn-cs"/>
              </a:rPr>
              <a:t>vykonávající nezbytnou péči o fyzickou osobu, která se podle zákona č. 108/2006 Sb., o sociálních službách považuje za osobu závislou na pomoci jiné   </a:t>
            </a:r>
          </a:p>
          <a:p>
            <a:pPr marL="0" lvl="0" indent="0">
              <a:buFontTx/>
              <a:buNone/>
            </a:pPr>
            <a:r>
              <a:rPr lang="cs-CZ" sz="1200" kern="1200" dirty="0" smtClean="0">
                <a:solidFill>
                  <a:schemeClr val="tx1"/>
                </a:solidFill>
                <a:effectLst/>
                <a:latin typeface="+mn-lt"/>
                <a:ea typeface="+mn-ea"/>
                <a:cs typeface="+mn-cs"/>
              </a:rPr>
              <a:t>fyzické osoby,</a:t>
            </a:r>
            <a:r>
              <a:rPr lang="cs-CZ" sz="1200" kern="1200" baseline="0" dirty="0" smtClean="0">
                <a:solidFill>
                  <a:schemeClr val="tx1"/>
                </a:solidFill>
                <a:effectLst/>
                <a:latin typeface="+mn-lt"/>
                <a:ea typeface="+mn-ea"/>
                <a:cs typeface="+mn-cs"/>
              </a:rPr>
              <a:t> </a:t>
            </a:r>
            <a:r>
              <a:rPr lang="cs-CZ" sz="1200" b="0" i="0" u="none" strike="noStrike" kern="1200" baseline="0" dirty="0" smtClean="0">
                <a:solidFill>
                  <a:schemeClr val="tx1"/>
                </a:solidFill>
                <a:latin typeface="+mn-lt"/>
                <a:ea typeface="+mn-ea"/>
                <a:cs typeface="+mn-cs"/>
              </a:rPr>
              <a:t>způsob doložení v průběhu realizace projektu při kontrole na místě: potvrzení Úřadu práce ČR prokazující dobu poskytování péče</a:t>
            </a:r>
          </a:p>
          <a:p>
            <a:pPr marL="0" lvl="0" indent="0">
              <a:buFontTx/>
              <a:buNone/>
            </a:pPr>
            <a:r>
              <a:rPr lang="cs-CZ" sz="1200" kern="1200" dirty="0" smtClean="0">
                <a:solidFill>
                  <a:schemeClr val="tx1"/>
                </a:solidFill>
                <a:effectLst/>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71</a:t>
            </a:fld>
            <a:endParaRPr lang="cs-CZ" dirty="0"/>
          </a:p>
        </p:txBody>
      </p:sp>
    </p:spTree>
    <p:extLst>
      <p:ext uri="{BB962C8B-B14F-4D97-AF65-F5344CB8AC3E}">
        <p14:creationId xmlns:p14="http://schemas.microsoft.com/office/powerpoint/2010/main" val="4082838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Pro aktivity sociálního podnikání (aktivita 4 výzvy ŘO OPZ) jsou oprávněnými žadateli pouze: </a:t>
            </a:r>
          </a:p>
          <a:p>
            <a:pPr marL="228600" indent="-228600">
              <a:buAutoNum type="alphaLcParenR"/>
            </a:pPr>
            <a:r>
              <a:rPr lang="cs-CZ" sz="1200" b="1" i="0" u="none" strike="noStrike" kern="1200" baseline="0" dirty="0" smtClean="0">
                <a:solidFill>
                  <a:schemeClr val="tx1"/>
                </a:solidFill>
                <a:latin typeface="+mn-lt"/>
                <a:ea typeface="+mn-ea"/>
                <a:cs typeface="+mn-cs"/>
              </a:rPr>
              <a:t>osoby samostatně výdělečně činné </a:t>
            </a:r>
            <a:r>
              <a:rPr lang="cs-CZ" sz="1200" b="0" i="0" u="none" strike="noStrike" kern="1200" baseline="0" dirty="0" smtClean="0">
                <a:solidFill>
                  <a:schemeClr val="tx1"/>
                </a:solidFill>
                <a:latin typeface="+mn-lt"/>
                <a:ea typeface="+mn-ea"/>
                <a:cs typeface="+mn-cs"/>
              </a:rPr>
              <a:t>dle zákona č. 155/1995 Sb., o důchodovém pojištění </a:t>
            </a:r>
          </a:p>
          <a:p>
            <a:pPr marL="0" indent="0">
              <a:buNone/>
            </a:pPr>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b) obchodní korporace </a:t>
            </a:r>
            <a:r>
              <a:rPr lang="cs-CZ" sz="1200" b="0" i="0" u="none" strike="noStrike" kern="1200" baseline="0" dirty="0" smtClean="0">
                <a:solidFill>
                  <a:schemeClr val="tx1"/>
                </a:solidFill>
                <a:latin typeface="+mn-lt"/>
                <a:ea typeface="+mn-ea"/>
                <a:cs typeface="+mn-cs"/>
              </a:rPr>
              <a:t>vymezené zákonem č. 90/2012 Sb., o obchodních korporacích: </a:t>
            </a:r>
          </a:p>
          <a:p>
            <a:r>
              <a:rPr lang="cs-CZ" sz="1200" b="0" i="0" u="none" strike="noStrike" kern="1200" baseline="0" dirty="0" smtClean="0">
                <a:solidFill>
                  <a:schemeClr val="tx1"/>
                </a:solidFill>
                <a:latin typeface="+mn-lt"/>
                <a:ea typeface="+mn-ea"/>
                <a:cs typeface="+mn-cs"/>
              </a:rPr>
              <a:t>Způsob zapojení obcí a svazku obcí do sociálního podnikání je specifikován v příloze č. 6 a č. 7, a to v komentáři rozpoznávacího znaku 3 b).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 změně výzvy byly o</a:t>
            </a:r>
            <a:r>
              <a:rPr lang="cs-CZ" baseline="0" dirty="0" smtClean="0"/>
              <a:t>bchodní korporace doplněny o sociální družstva a m</a:t>
            </a:r>
            <a:r>
              <a:rPr lang="cs-CZ" sz="1200" b="0" i="0" u="none" strike="noStrike" kern="1200" baseline="0" dirty="0" smtClean="0">
                <a:solidFill>
                  <a:schemeClr val="tx1"/>
                </a:solidFill>
                <a:latin typeface="+mn-lt"/>
                <a:ea typeface="+mn-ea"/>
                <a:cs typeface="+mn-cs"/>
              </a:rPr>
              <a:t>ezi oprávněnými žadateli jsou také podnikatelé v zemědělství podle zákona č. 252/1997 Sb., o zemědělství, kteří podle §2e provozují zemědělskou výrobu jako soustavnou a samostatnou činnost.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c) nestátní neziskové organizace</a:t>
            </a:r>
            <a:r>
              <a:rPr lang="cs-CZ" sz="1200" b="0" i="0" u="none" strike="noStrike" kern="1200" baseline="0" dirty="0" smtClean="0">
                <a:solidFill>
                  <a:schemeClr val="tx1"/>
                </a:solidFill>
                <a:latin typeface="+mn-lt"/>
                <a:ea typeface="+mn-ea"/>
                <a:cs typeface="+mn-cs"/>
              </a:rPr>
              <a:t>, a to: </a:t>
            </a:r>
          </a:p>
          <a:p>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obecně prospěšné společnosti </a:t>
            </a:r>
            <a:r>
              <a:rPr lang="cs-CZ" sz="1200" b="0" i="0" u="none" strike="noStrike" kern="1200" baseline="0" dirty="0" smtClean="0">
                <a:solidFill>
                  <a:schemeClr val="tx1"/>
                </a:solidFill>
                <a:latin typeface="+mn-lt"/>
                <a:ea typeface="+mn-ea"/>
                <a:cs typeface="+mn-cs"/>
              </a:rPr>
              <a:t>zřízené podle zákona č. 248/1995 Sb., o obecně prospěšných společnostech </a:t>
            </a:r>
          </a:p>
          <a:p>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ústavy</a:t>
            </a:r>
            <a:r>
              <a:rPr lang="cs-CZ" sz="1200" b="0" i="0" u="none" strike="noStrike" kern="1200" baseline="0" dirty="0" smtClean="0">
                <a:solidFill>
                  <a:schemeClr val="tx1"/>
                </a:solidFill>
                <a:latin typeface="+mn-lt"/>
                <a:ea typeface="+mn-ea"/>
                <a:cs typeface="+mn-cs"/>
              </a:rPr>
              <a:t> dle § 402-418 zákona č. 89/2012 Sb., občanský zákoník </a:t>
            </a:r>
          </a:p>
          <a:p>
            <a:r>
              <a:rPr lang="cs-CZ" sz="1200" b="1" i="0" u="none" strike="noStrike" kern="1200" baseline="0" dirty="0" smtClean="0">
                <a:solidFill>
                  <a:schemeClr val="tx1"/>
                </a:solidFill>
                <a:latin typeface="+mn-lt"/>
                <a:ea typeface="+mn-ea"/>
                <a:cs typeface="+mn-cs"/>
              </a:rPr>
              <a:t>- církevní právnické osoby </a:t>
            </a:r>
            <a:r>
              <a:rPr lang="cs-CZ" sz="1200" b="0" i="0" u="none" strike="noStrike" kern="1200" baseline="0" dirty="0" smtClean="0">
                <a:solidFill>
                  <a:schemeClr val="tx1"/>
                </a:solidFill>
                <a:latin typeface="+mn-lt"/>
                <a:ea typeface="+mn-ea"/>
                <a:cs typeface="+mn-cs"/>
              </a:rPr>
              <a:t>zřízené podle zákona č. 3/2002 Sb., o církvích a náboženských společnostech, pokud poskytují zdravotní, kulturní, vzdělávací a sociální služby nebo sociálně právní ochranu dětí. </a:t>
            </a:r>
          </a:p>
          <a:p>
            <a:r>
              <a:rPr lang="cs-CZ" sz="1200" b="0" i="0" u="none" strike="noStrike" kern="1200" baseline="0" dirty="0" smtClean="0">
                <a:solidFill>
                  <a:schemeClr val="tx1"/>
                </a:solidFill>
                <a:latin typeface="+mn-lt"/>
                <a:ea typeface="+mn-ea"/>
                <a:cs typeface="+mn-cs"/>
              </a:rPr>
              <a:t>-</a:t>
            </a:r>
            <a:r>
              <a:rPr lang="cs-CZ" sz="1200" b="1" i="0" u="none" strike="noStrike" kern="1200" baseline="0" dirty="0" smtClean="0">
                <a:solidFill>
                  <a:schemeClr val="tx1"/>
                </a:solidFill>
                <a:latin typeface="+mn-lt"/>
                <a:ea typeface="+mn-ea"/>
                <a:cs typeface="+mn-cs"/>
              </a:rPr>
              <a:t> spolky </a:t>
            </a:r>
            <a:r>
              <a:rPr lang="cs-CZ" sz="1200" b="0" i="0" u="none" strike="noStrike" kern="1200" baseline="0" dirty="0" smtClean="0">
                <a:solidFill>
                  <a:schemeClr val="tx1"/>
                </a:solidFill>
                <a:latin typeface="+mn-lt"/>
                <a:ea typeface="+mn-ea"/>
                <a:cs typeface="+mn-cs"/>
              </a:rPr>
              <a:t>dle § 214-302 zákona č. 89/2012 Sb., občanský zákoník </a:t>
            </a:r>
          </a:p>
          <a:p>
            <a:pPr marL="0" indent="0">
              <a:buFontTx/>
              <a:buNone/>
            </a:pPr>
            <a:r>
              <a:rPr lang="cs-CZ" sz="1200" b="1" i="0" u="none" strike="noStrike" kern="1200" baseline="0" dirty="0" smtClean="0">
                <a:solidFill>
                  <a:schemeClr val="tx1"/>
                </a:solidFill>
                <a:latin typeface="+mn-lt"/>
                <a:ea typeface="+mn-ea"/>
                <a:cs typeface="+mn-cs"/>
              </a:rPr>
              <a:t>- nadace</a:t>
            </a:r>
            <a:r>
              <a:rPr lang="cs-CZ" sz="1200" b="0" i="0" u="none" strike="noStrike" kern="1200" baseline="0" dirty="0" smtClean="0">
                <a:solidFill>
                  <a:schemeClr val="tx1"/>
                </a:solidFill>
                <a:latin typeface="+mn-lt"/>
                <a:ea typeface="+mn-ea"/>
                <a:cs typeface="+mn-cs"/>
              </a:rPr>
              <a:t> (§ 306-393) a nadační fondy (§394-401) zřízené podle zákona č. 89/2012 Sb., občanský zákoník</a:t>
            </a:r>
          </a:p>
          <a:p>
            <a:pPr marL="0" indent="0">
              <a:buFontTx/>
              <a:buNone/>
            </a:pPr>
            <a:endParaRPr lang="cs-CZ" sz="1200" b="0" i="0" u="none" strike="noStrike" kern="1200" baseline="0" dirty="0" smtClean="0">
              <a:solidFill>
                <a:schemeClr val="tx1"/>
              </a:solidFill>
              <a:latin typeface="+mn-lt"/>
              <a:ea typeface="+mn-ea"/>
              <a:cs typeface="+mn-cs"/>
            </a:endParaRPr>
          </a:p>
          <a:p>
            <a:pPr marL="0" indent="0">
              <a:buFontTx/>
              <a:buNone/>
            </a:pPr>
            <a:r>
              <a:rPr lang="cs-CZ" sz="1200" b="0" i="0" u="none" strike="noStrike" kern="1200" baseline="0" dirty="0" smtClean="0">
                <a:solidFill>
                  <a:schemeClr val="tx1"/>
                </a:solidFill>
                <a:latin typeface="+mn-lt"/>
                <a:ea typeface="+mn-ea"/>
                <a:cs typeface="+mn-cs"/>
              </a:rPr>
              <a:t>Výše uvedené právní formy nestátních neziskových organizací musí v rámci své hlavní činnosti naplňovat veřejně prospěšný cíl, za jehož účelem byly založeny. Svou hospodářskou činnost, spočívající v podnikání nebo v jiné výdělečné činnosti, realizují výhradně jako svou vedlejší činnost. </a:t>
            </a:r>
          </a:p>
          <a:p>
            <a:pPr marL="0" indent="0">
              <a:buFontTx/>
              <a:buNone/>
            </a:pPr>
            <a:r>
              <a:rPr lang="cs-CZ" sz="1200" b="0" i="0" u="none" strike="noStrike" kern="1200" baseline="0" dirty="0" smtClean="0">
                <a:solidFill>
                  <a:schemeClr val="tx1"/>
                </a:solidFill>
                <a:latin typeface="+mn-lt"/>
                <a:ea typeface="+mn-ea"/>
                <a:cs typeface="+mn-cs"/>
              </a:rPr>
              <a:t>Žadatel je v době podání žádosti min. po dobu 12 měsíců evidován v příslušném rejstříku dle právní formy organizace. Veřejně prospěšná činnost vykonávaná v hlavní činnosti včetně doby existence žadatele musí být ověřitelná z veřejně dostupných zdrojů, kterými se pro potřeby této aktivity rozumí www.justice.cz a v případě církevních právnických osob registr Ministerstva kultury zveřejněný na http://www3.mkcr.cz/</a:t>
            </a:r>
            <a:r>
              <a:rPr lang="cs-CZ" sz="1200" b="0" i="0" u="none" strike="noStrike" kern="1200" baseline="0" dirty="0" err="1" smtClean="0">
                <a:solidFill>
                  <a:schemeClr val="tx1"/>
                </a:solidFill>
                <a:latin typeface="+mn-lt"/>
                <a:ea typeface="+mn-ea"/>
                <a:cs typeface="+mn-cs"/>
              </a:rPr>
              <a:t>cns_internet</a:t>
            </a:r>
            <a:r>
              <a:rPr lang="cs-CZ" sz="1200" b="0" i="0" u="none" strike="noStrike" kern="1200" baseline="0" dirty="0" smtClean="0">
                <a:solidFill>
                  <a:schemeClr val="tx1"/>
                </a:solidFill>
                <a:latin typeface="+mn-lt"/>
                <a:ea typeface="+mn-ea"/>
                <a:cs typeface="+mn-cs"/>
              </a:rPr>
              <a:t>/. </a:t>
            </a:r>
          </a:p>
          <a:p>
            <a:pPr marL="0" indent="0">
              <a:buFontTx/>
              <a:buNone/>
            </a:pPr>
            <a:r>
              <a:rPr lang="cs-CZ" sz="1200" b="1" i="0" u="none" strike="noStrike" kern="1200" baseline="0" dirty="0" smtClean="0">
                <a:solidFill>
                  <a:schemeClr val="tx1"/>
                </a:solidFill>
                <a:latin typeface="+mn-lt"/>
                <a:ea typeface="+mn-ea"/>
                <a:cs typeface="+mn-cs"/>
              </a:rPr>
              <a:t>NNO mají také povinné spolufinancování ve výši 15 % stejně jako ostatní oprávnění žadatelé v SP.</a:t>
            </a:r>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dirty="0"/>
          </a:p>
        </p:txBody>
      </p:sp>
    </p:spTree>
    <p:extLst>
      <p:ext uri="{BB962C8B-B14F-4D97-AF65-F5344CB8AC3E}">
        <p14:creationId xmlns:p14="http://schemas.microsoft.com/office/powerpoint/2010/main" val="35432286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Pro tuto výzvu jsou oprávněnými partnery pouze </a:t>
            </a:r>
            <a:r>
              <a:rPr lang="cs-CZ" sz="1200" b="1" kern="1200" dirty="0" smtClean="0">
                <a:solidFill>
                  <a:schemeClr val="tx1"/>
                </a:solidFill>
                <a:effectLst/>
                <a:latin typeface="+mn-lt"/>
                <a:ea typeface="+mn-ea"/>
                <a:cs typeface="+mn-cs"/>
              </a:rPr>
              <a:t>partneři bez finančního příspěvku. </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Právní forma </a:t>
            </a:r>
            <a:r>
              <a:rPr lang="cs-CZ" sz="1200" b="1" kern="1200" dirty="0" smtClean="0">
                <a:solidFill>
                  <a:schemeClr val="tx1"/>
                </a:solidFill>
                <a:effectLst/>
                <a:latin typeface="+mn-lt"/>
                <a:ea typeface="+mn-ea"/>
                <a:cs typeface="+mn-cs"/>
              </a:rPr>
              <a:t>partnera bez finančního příspěvku</a:t>
            </a:r>
            <a:r>
              <a:rPr lang="cs-CZ" sz="1200" kern="1200" dirty="0" smtClean="0">
                <a:solidFill>
                  <a:schemeClr val="tx1"/>
                </a:solidFill>
                <a:effectLst/>
                <a:latin typeface="+mn-lt"/>
                <a:ea typeface="+mn-ea"/>
                <a:cs typeface="+mn-cs"/>
              </a:rPr>
              <a:t> není omezena. </a:t>
            </a:r>
          </a:p>
          <a:p>
            <a:r>
              <a:rPr lang="cs-CZ" sz="1200" kern="1200" dirty="0" smtClean="0">
                <a:solidFill>
                  <a:schemeClr val="tx1"/>
                </a:solidFill>
                <a:effectLst/>
                <a:latin typeface="+mn-lt"/>
                <a:ea typeface="+mn-ea"/>
                <a:cs typeface="+mn-cs"/>
              </a:rPr>
              <a:t>Partner se podílí na realizaci věcných aktivit projektu (např. formou konzultací, odborné garance) a není mu poskytován žádný finanční příspěvek za účast při realizaci projektu.</a:t>
            </a:r>
          </a:p>
          <a:p>
            <a:r>
              <a:rPr lang="cs-CZ" sz="1200" kern="1200" dirty="0" smtClean="0">
                <a:solidFill>
                  <a:schemeClr val="tx1"/>
                </a:solidFill>
                <a:effectLst/>
                <a:latin typeface="+mn-lt"/>
                <a:ea typeface="+mn-ea"/>
                <a:cs typeface="+mn-cs"/>
              </a:rPr>
              <a:t>Partnerem se nerozumí subjekt, který je v dodavatelském či odběratelském vztahu k příjemci dotace (např. nestátní nezisková organizace, která poskytuje příjemci za úhradu sociální služby, dodavatel materiálu, odběratel výrobků/služeb).</a:t>
            </a:r>
          </a:p>
          <a:p>
            <a:r>
              <a:rPr lang="cs-CZ" sz="1200" kern="1200" dirty="0" smtClean="0">
                <a:solidFill>
                  <a:schemeClr val="tx1"/>
                </a:solidFill>
                <a:effectLst/>
                <a:latin typeface="+mn-lt"/>
                <a:ea typeface="+mn-ea"/>
                <a:cs typeface="+mn-cs"/>
              </a:rPr>
              <a:t>Fyzická osoba, která není samostatně výdělečně činná, nemůže být do projektu zapojena jako partner.</a:t>
            </a:r>
          </a:p>
          <a:p>
            <a:r>
              <a:rPr lang="cs-CZ" sz="1200" kern="1200" dirty="0" smtClean="0">
                <a:solidFill>
                  <a:schemeClr val="tx1"/>
                </a:solidFill>
                <a:effectLst/>
                <a:latin typeface="+mn-lt"/>
                <a:ea typeface="+mn-ea"/>
                <a:cs typeface="+mn-cs"/>
              </a:rPr>
              <a:t>Partnerem bez finančního příspěvku může být právnická osoba se sídlem v EU nebo v rámci zemí, jež jsou členy Evropského sdružení volného obchodu, nebo fyzická osoba působící jako osoba samostatně výdělečně činná (resp. v zahraničí obdobně působící), která má registrované místo podnikání v EU.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73</a:t>
            </a:fld>
            <a:endParaRPr lang="cs-CZ" dirty="0"/>
          </a:p>
        </p:txBody>
      </p:sp>
    </p:spTree>
    <p:extLst>
      <p:ext uri="{BB962C8B-B14F-4D97-AF65-F5344CB8AC3E}">
        <p14:creationId xmlns:p14="http://schemas.microsoft.com/office/powerpoint/2010/main" val="2196159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Vznik nových a rozvoj existujících podnikatelských aktivit v oblasti sociálního podnikání (aktivita 4) bude podporován </a:t>
            </a:r>
            <a:r>
              <a:rPr lang="cs-CZ" sz="1200" b="1" kern="1200" dirty="0" smtClean="0">
                <a:solidFill>
                  <a:schemeClr val="tx1"/>
                </a:solidFill>
                <a:effectLst/>
                <a:latin typeface="+mn-lt"/>
                <a:ea typeface="+mn-ea"/>
                <a:cs typeface="+mn-cs"/>
              </a:rPr>
              <a:t>výhradně v režimu podpory de </a:t>
            </a:r>
            <a:r>
              <a:rPr lang="cs-CZ" sz="1200" b="1" kern="1200" dirty="0" err="1" smtClean="0">
                <a:solidFill>
                  <a:schemeClr val="tx1"/>
                </a:solidFill>
                <a:effectLst/>
                <a:latin typeface="+mn-lt"/>
                <a:ea typeface="+mn-ea"/>
                <a:cs typeface="+mn-cs"/>
              </a:rPr>
              <a:t>minimis</a:t>
            </a:r>
            <a:r>
              <a:rPr lang="cs-CZ"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latin typeface="+mn-lt"/>
                <a:ea typeface="+mn-ea"/>
                <a:cs typeface="+mn-cs"/>
              </a:rPr>
              <a:t>Celková výše podpory de </a:t>
            </a:r>
            <a:r>
              <a:rPr lang="cs-CZ" sz="1200" b="1" kern="1200" dirty="0" err="1" smtClean="0">
                <a:solidFill>
                  <a:schemeClr val="tx1"/>
                </a:solidFill>
                <a:effectLst/>
                <a:latin typeface="+mn-lt"/>
                <a:ea typeface="+mn-ea"/>
                <a:cs typeface="+mn-cs"/>
              </a:rPr>
              <a:t>minimis</a:t>
            </a:r>
            <a:r>
              <a:rPr lang="cs-CZ" sz="1200" b="1"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cs-CZ" sz="1200" kern="1200" dirty="0" smtClean="0">
                <a:solidFill>
                  <a:schemeClr val="tx1"/>
                </a:solidFill>
                <a:effectLst/>
                <a:latin typeface="+mn-lt"/>
                <a:ea typeface="+mn-ea"/>
                <a:cs typeface="+mn-cs"/>
              </a:rPr>
              <a:t>Pro činnosti spadající do oblasti zemědělské prvovýroby (Zákon č. 252/1997 Sb., o zemědělství) podle nařízení Komise (EU) č. 1408/2013 poskytnuté jednomu podniku nesmí  za libovolná tři po sobě jdoucí jednoletá účetní období překročit částku </a:t>
            </a:r>
            <a:r>
              <a:rPr lang="cs-CZ" sz="1200" b="1" kern="1200" dirty="0" smtClean="0">
                <a:solidFill>
                  <a:schemeClr val="tx1"/>
                </a:solidFill>
                <a:effectLst/>
                <a:latin typeface="+mn-lt"/>
                <a:ea typeface="+mn-ea"/>
                <a:cs typeface="+mn-cs"/>
              </a:rPr>
              <a:t>15 000 EUR (405 000 CZK při</a:t>
            </a:r>
            <a:r>
              <a:rPr lang="cs-CZ" sz="1200" b="1" kern="1200" baseline="0" dirty="0" smtClean="0">
                <a:solidFill>
                  <a:schemeClr val="tx1"/>
                </a:solidFill>
                <a:effectLst/>
                <a:latin typeface="+mn-lt"/>
                <a:ea typeface="+mn-ea"/>
                <a:cs typeface="+mn-cs"/>
              </a:rPr>
              <a:t> kurzu 27 CZK/EUR)</a:t>
            </a:r>
            <a:r>
              <a:rPr lang="cs-CZ" sz="1200" b="1"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cs-CZ" sz="1200" kern="1200" dirty="0" smtClean="0">
                <a:solidFill>
                  <a:schemeClr val="tx1"/>
                </a:solidFill>
                <a:effectLst/>
                <a:latin typeface="+mn-lt"/>
                <a:ea typeface="+mn-ea"/>
                <a:cs typeface="+mn-cs"/>
              </a:rPr>
              <a:t>Celková výše podpory de </a:t>
            </a:r>
            <a:r>
              <a:rPr lang="cs-CZ" sz="1200" kern="1200" dirty="0" err="1" smtClean="0">
                <a:solidFill>
                  <a:schemeClr val="tx1"/>
                </a:solidFill>
                <a:effectLst/>
                <a:latin typeface="+mn-lt"/>
                <a:ea typeface="+mn-ea"/>
                <a:cs typeface="+mn-cs"/>
              </a:rPr>
              <a:t>minimis</a:t>
            </a:r>
            <a:r>
              <a:rPr lang="cs-CZ" sz="1200" kern="1200" dirty="0" smtClean="0">
                <a:solidFill>
                  <a:schemeClr val="tx1"/>
                </a:solidFill>
                <a:effectLst/>
                <a:latin typeface="+mn-lt"/>
                <a:ea typeface="+mn-ea"/>
                <a:cs typeface="+mn-cs"/>
              </a:rPr>
              <a:t> pro ostatní činnosti podle nařízení Komise (EU) č. 1407/2013 poskytnuté jednomu podniku nesmí za libovolná tři po sobě jdoucí jednoletá účetní období překročit částku </a:t>
            </a:r>
            <a:r>
              <a:rPr lang="cs-CZ" sz="1200" b="1" kern="1200" dirty="0" smtClean="0">
                <a:solidFill>
                  <a:schemeClr val="tx1"/>
                </a:solidFill>
                <a:effectLst/>
                <a:latin typeface="+mn-lt"/>
                <a:ea typeface="+mn-ea"/>
                <a:cs typeface="+mn-cs"/>
              </a:rPr>
              <a:t>200 000 EUR (5 400 000 CZK při kurzu 27 CZK/EUR)</a:t>
            </a:r>
            <a:r>
              <a:rPr lang="cs-CZ"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Žadatel může předložit projekt, který bude kombinací činností spadající do oblasti zemědělské prvovýroby (podle Zákona č. 252/1997 Sb., o zemědělství) i do ostatní činnosti (tzn. kombinací podpor podle nařízení Komise č. 1408/2013 a č. 1407/2013).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 takovém případě musí v klíčových aktivitách projektu jednoznačně oddělit typy činností a náklady s každou z nich spojené – viz příloha č. 3 Popis podporovaných aktivit, kapitola 4 Vznik nových a rozvoj existujících podnikatelských aktivit v oblasti sociálního podnikání -  doporučené klíčové aktivity (provozování sociálního podnikání).</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74</a:t>
            </a:fld>
            <a:endParaRPr lang="cs-CZ" dirty="0"/>
          </a:p>
        </p:txBody>
      </p:sp>
    </p:spTree>
    <p:extLst>
      <p:ext uri="{BB962C8B-B14F-4D97-AF65-F5344CB8AC3E}">
        <p14:creationId xmlns:p14="http://schemas.microsoft.com/office/powerpoint/2010/main" val="4365512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Se změnou výzvy ŘO</a:t>
            </a:r>
            <a:r>
              <a:rPr lang="cs-CZ" baseline="0" dirty="0" smtClean="0"/>
              <a:t> OPZ k 1. 7. 2017 byla vydána </a:t>
            </a:r>
            <a:r>
              <a:rPr lang="cs-CZ" b="1" baseline="0" dirty="0" smtClean="0"/>
              <a:t>nová verze Podnikatelského plánu</a:t>
            </a:r>
            <a:r>
              <a:rPr lang="cs-CZ" baseline="0" dirty="0" smtClean="0"/>
              <a:t>, který odpovídá na pomocné podotázky doporučených hodnotících kritérií u hodnocení projektů v rámci OPZ. </a:t>
            </a:r>
            <a:endParaRPr lang="cs-CZ" dirty="0" smtClean="0"/>
          </a:p>
          <a:p>
            <a:r>
              <a:rPr lang="cs-CZ" dirty="0" smtClean="0"/>
              <a:t>Součástí Podnikatelského plánu je i </a:t>
            </a:r>
            <a:r>
              <a:rPr lang="cs-CZ" b="1" dirty="0" smtClean="0"/>
              <a:t>Finanční plán</a:t>
            </a:r>
            <a:r>
              <a:rPr lang="cs-CZ" dirty="0" smtClean="0"/>
              <a:t>, který se předkládá</a:t>
            </a:r>
            <a:r>
              <a:rPr lang="cs-CZ" baseline="0" dirty="0" smtClean="0"/>
              <a:t> spolu s žádostí o podporu, a to v samostatném </a:t>
            </a:r>
            <a:r>
              <a:rPr lang="cs-CZ" baseline="0" dirty="0" err="1" smtClean="0"/>
              <a:t>excelovském</a:t>
            </a:r>
            <a:r>
              <a:rPr lang="cs-CZ" baseline="0" dirty="0" smtClean="0"/>
              <a:t> souboru, zatímco podnikatelský plán je psán v textovém souboru.</a:t>
            </a:r>
          </a:p>
          <a:p>
            <a:r>
              <a:rPr lang="cs-CZ" sz="1200" b="1" i="0" u="none" strike="noStrike" kern="1200" baseline="0" dirty="0" smtClean="0">
                <a:solidFill>
                  <a:schemeClr val="tx1"/>
                </a:solidFill>
                <a:latin typeface="+mn-lt"/>
                <a:ea typeface="+mn-ea"/>
                <a:cs typeface="+mn-cs"/>
              </a:rPr>
              <a:t>Doporučujeme žadatelům</a:t>
            </a:r>
            <a:r>
              <a:rPr lang="cs-CZ" sz="1200" b="0" i="0" u="none" strike="noStrike" kern="1200" baseline="0" dirty="0" smtClean="0">
                <a:solidFill>
                  <a:schemeClr val="tx1"/>
                </a:solidFill>
                <a:latin typeface="+mn-lt"/>
                <a:ea typeface="+mn-ea"/>
                <a:cs typeface="+mn-cs"/>
              </a:rPr>
              <a:t>, aby si při psaní projektové žádosti a podnikatelského plánu položili pomocné otázky uvedené ve výzvě MAS u jednotlivých hodnotících kritérií. </a:t>
            </a:r>
            <a:endParaRPr lang="cs-CZ" baseline="0" dirty="0" smtClean="0"/>
          </a:p>
          <a:p>
            <a:r>
              <a:rPr lang="cs-CZ" baseline="0" dirty="0" smtClean="0"/>
              <a:t>Se změnou výzvy byla vytvořena také doporučená </a:t>
            </a:r>
            <a:r>
              <a:rPr lang="cs-CZ" b="1" baseline="0" dirty="0" smtClean="0"/>
              <a:t>šablona Finančního plánu</a:t>
            </a:r>
            <a:r>
              <a:rPr lang="cs-CZ" baseline="0" dirty="0" smtClean="0"/>
              <a:t>, ale žadatel může použít vlastní </a:t>
            </a:r>
            <a:r>
              <a:rPr lang="cs-CZ" baseline="0" dirty="0" err="1" smtClean="0"/>
              <a:t>excelovou</a:t>
            </a:r>
            <a:r>
              <a:rPr lang="cs-CZ" baseline="0" dirty="0" smtClean="0"/>
              <a:t> tabulku, která musí obsahovat povinné náležitosti uvedené v Příloze č. 5 Výzvy ŘO OPZ Podnikatelský plán, část VI.</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Při zpracování podnikatelského plánu můžou žadatelé využít Manuál: Jak založit sociální podnik, který je dostupný na www.ceske-socialni-podnikani.cz. </a:t>
            </a:r>
          </a:p>
          <a:p>
            <a:endParaRPr lang="cs-CZ" baseline="0" dirty="0" smtClean="0"/>
          </a:p>
          <a:p>
            <a:r>
              <a:rPr lang="cs-CZ" sz="1200" b="1" i="0" u="none" strike="noStrike" kern="1200" baseline="0" dirty="0" smtClean="0">
                <a:solidFill>
                  <a:schemeClr val="tx1"/>
                </a:solidFill>
                <a:latin typeface="+mn-lt"/>
                <a:ea typeface="+mn-ea"/>
                <a:cs typeface="+mn-cs"/>
              </a:rPr>
              <a:t>Podnikatelský plán má 6 částí:</a:t>
            </a:r>
          </a:p>
          <a:p>
            <a:r>
              <a:rPr lang="cs-CZ" sz="1200" b="1" i="0" u="none" strike="noStrike" kern="1200" baseline="0" dirty="0" smtClean="0">
                <a:solidFill>
                  <a:schemeClr val="tx1"/>
                </a:solidFill>
                <a:latin typeface="+mn-lt"/>
                <a:ea typeface="+mn-ea"/>
                <a:cs typeface="+mn-cs"/>
              </a:rPr>
              <a:t>I. Informace o sociálním podniku </a:t>
            </a:r>
            <a:r>
              <a:rPr lang="cs-CZ" sz="1200" b="0" i="0" u="none" strike="noStrike" kern="1200" baseline="0" dirty="0" smtClean="0">
                <a:solidFill>
                  <a:schemeClr val="tx1"/>
                </a:solidFill>
                <a:latin typeface="+mn-lt"/>
                <a:ea typeface="+mn-ea"/>
                <a:cs typeface="+mn-cs"/>
              </a:rPr>
              <a:t>(uveďte, zda integračním, nebo environmentálním) - jednoznačně popište, o jaký typ nové podnikatelské aktivity ve smyslu výzvy se jedná (viz Příloha č. 3 – Popis podporovaných aktivit – aktivita 4 – Vznik nových a rozvoj existujících podnikatelských aktivit v oblasti sociálního podnikání - definice nové podnikatelské aktivity v bodech a) - e)) - zda se jedná o založení nového (a) či rozvoj stávajícího podniku (b – e); pokud se jedná o novou podnikatelskou aktivitu definovanou v bodech b) – e), je nezbytné činnost stávající a novou jednoznačně oddělit a toto oddělení jednoznačně popsat. Pokud se jedná o rozšíření podniku, popište činnost novou v kontextu činnosti stávající, aby byla zřejmá jejich návaznost a zároveň stručně informujte o dosavadním hospodaření Vašeho podniku. Popište historii Vašeho podniku (včetně vlastnických poměrů) a uveďte zkušenosti členů týmu/zaměstnanců sociálního podniku/partnerské nebo spolupracující organizace, příp. jiného relevantního </a:t>
            </a:r>
            <a:r>
              <a:rPr lang="cs-CZ" sz="1200" b="0" i="0" u="none" strike="noStrike" kern="1200" baseline="0" dirty="0" err="1" smtClean="0">
                <a:solidFill>
                  <a:schemeClr val="tx1"/>
                </a:solidFill>
                <a:latin typeface="+mn-lt"/>
                <a:ea typeface="+mn-ea"/>
                <a:cs typeface="+mn-cs"/>
              </a:rPr>
              <a:t>stakeholdera</a:t>
            </a:r>
            <a:r>
              <a:rPr lang="cs-CZ" sz="1200" b="0" i="0" u="none" strike="noStrike" kern="1200" baseline="0" dirty="0" smtClean="0">
                <a:solidFill>
                  <a:schemeClr val="tx1"/>
                </a:solidFill>
                <a:latin typeface="+mn-lt"/>
                <a:ea typeface="+mn-ea"/>
                <a:cs typeface="+mn-cs"/>
              </a:rPr>
              <a:t> z oblasti sociální, podnikatelské (včetně zkušenosti s oborem podnikání, které je předmětem žádosti) a z oblasti řízení projektů, případně uveďte, jak bude odbornost v těchto oblastech zajištěna. Uveďte motivaci k založení sociálního podniku. Definujte cíle sociálního podnikání, a to za důsledného dodržení metody SMART - cíle podnikatelské a sociální budou v rovnováze.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II. Naplňování principů sociálního podniku v praxi </a:t>
            </a:r>
            <a:r>
              <a:rPr lang="cs-CZ" sz="1200" b="0" i="0" u="none" strike="noStrike" kern="1200" baseline="0" dirty="0" smtClean="0">
                <a:solidFill>
                  <a:schemeClr val="tx1"/>
                </a:solidFill>
                <a:latin typeface="+mn-lt"/>
                <a:ea typeface="+mn-ea"/>
                <a:cs typeface="+mn-cs"/>
              </a:rPr>
              <a:t>– popište jejich konkrétní naplňování (detailně popište poskytování podpory zaměstnancům z CS). Cílovou skupinu zaměstnanců popište v žádosti, zde uveďte jen doplňující informace, které se do žádosti nevešly. U environmentálního sociálního podniku popište nad rámec projektové žádosti, jakým způsobem budou podnikatelské aktivity naplňovat společensky prospěšný cíl, kterým je řešení konkrétního environmentálního problému a dále také způsoby zohledňování environmentálních aspektů ve všech fázích podnikání.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III. Popis vaší podnikatelské příležitosti </a:t>
            </a:r>
            <a:r>
              <a:rPr lang="cs-CZ" sz="1200" b="0" i="0" u="none" strike="noStrike" kern="1200" baseline="0" dirty="0" smtClean="0">
                <a:solidFill>
                  <a:schemeClr val="tx1"/>
                </a:solidFill>
                <a:latin typeface="+mn-lt"/>
                <a:ea typeface="+mn-ea"/>
                <a:cs typeface="+mn-cs"/>
              </a:rPr>
              <a:t>– popište váš produkt, příp. vložte fotku produktu; popište provozovnu/prostory pro podnikání/potřebné vybavení (vč. toho, které není pořizováno v rámci projektu); pořizované vybavení specifikujte, uveďte jeho (technické) parametry a zdůvodněte jeho potřebnost; uveďte provozní dobu, směnnost, specifikaci prostor (lokace, výměra, počet místností apod.). Z popisu musí být jednoznačné, jak bude fungovat provoz podniku.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IV. Analýza trhu </a:t>
            </a:r>
            <a:r>
              <a:rPr lang="cs-CZ" sz="1200" b="0" i="0" u="none" strike="noStrike" kern="1200" baseline="0" dirty="0" smtClean="0">
                <a:solidFill>
                  <a:schemeClr val="tx1"/>
                </a:solidFill>
                <a:latin typeface="+mn-lt"/>
                <a:ea typeface="+mn-ea"/>
                <a:cs typeface="+mn-cs"/>
              </a:rPr>
              <a:t>– popište prostředí, ve kterém se chcete pohybovat: jak velký je váš trh, na jaké segmenty se hodláte zaměřit, kdo budou vaši zákazníci, kdo budou vaši dodavatelé a odběratelé; proveďte analýzu konkurence a definujte konkurenční výhodu; uveďte seznam předjednaných zakázek a jejich výši, nebo doložte smlouvy s odběrateli (může být doloženo jako samostatná příloha podnikatelského plánu). Popište způsob, jak budete na začátku i v průběhu podnikání hledat nové zákazníky a jak budete komunikovat se stávajícími, uveďte, jakým způsobem budete propagovat vaše výrobky/služby, jaké marketingové nástroje budou používány.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 Management a lidské zdroje </a:t>
            </a:r>
            <a:r>
              <a:rPr lang="cs-CZ" sz="1200" b="0" i="0" u="none" strike="noStrike" kern="1200" baseline="0" dirty="0" smtClean="0">
                <a:solidFill>
                  <a:schemeClr val="tx1"/>
                </a:solidFill>
                <a:latin typeface="+mn-lt"/>
                <a:ea typeface="+mn-ea"/>
                <a:cs typeface="+mn-cs"/>
              </a:rPr>
              <a:t>– představte stručně váš tým, počet pracovníků, jejich úvazků, stručné náplně práce (musí být zřejmé, jak budou zaměstnanci zapojeni do provozu podniku). Popište výběrový proces zaměstnanců, kvalifikační předpoklady/pracovní zkušenosti. Pokud máte konkrétní zaměstnance a realizační tým již vybrané, uveďte to, a to včetně jejich kvalifikace/pracovní zkušenosti.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VI. Finanční plán sociálního podniku </a:t>
            </a:r>
            <a:r>
              <a:rPr lang="cs-CZ" sz="1200" b="0" i="0" u="none" strike="noStrike" kern="1200" baseline="0" dirty="0" smtClean="0">
                <a:solidFill>
                  <a:schemeClr val="tx1"/>
                </a:solidFill>
                <a:latin typeface="+mn-lt"/>
                <a:ea typeface="+mn-ea"/>
                <a:cs typeface="+mn-cs"/>
              </a:rPr>
              <a:t>formou samostatné přílohy v Excelu – uveďte plánované náklady, výnosy alespoň po dobu 3 let (min. 1 rok po skončení projektu), minimálně po čtvrtletích (v případě rozšíření podniku novou činnost/nový produkt oddělte); informace ve finančním plánu okomentujte slovně včetně jeho shrnutí; popište zdroje financování (pokud žádáte v IROP, uveďte v jakém objemu a na jaké položky), uveďte bližší informace o tom, co bude z jakého zdroje financováno; vypočítejte bod zvratu2; rozepište cash </a:t>
            </a:r>
            <a:r>
              <a:rPr lang="cs-CZ" sz="1200" b="0" i="0" u="none" strike="noStrike" kern="1200" baseline="0" dirty="0" err="1" smtClean="0">
                <a:solidFill>
                  <a:schemeClr val="tx1"/>
                </a:solidFill>
                <a:latin typeface="+mn-lt"/>
                <a:ea typeface="+mn-ea"/>
                <a:cs typeface="+mn-cs"/>
              </a:rPr>
              <a:t>flow</a:t>
            </a:r>
            <a:r>
              <a:rPr lang="cs-CZ" sz="1200" b="0" i="0" u="none" strike="noStrike" kern="1200" baseline="0" dirty="0" smtClean="0">
                <a:solidFill>
                  <a:schemeClr val="tx1"/>
                </a:solidFill>
                <a:latin typeface="+mn-lt"/>
                <a:ea typeface="+mn-ea"/>
                <a:cs typeface="+mn-cs"/>
              </a:rPr>
              <a:t>; uveďte kalkulaci ceny produktu vč. marže (kalkulaci proveďte u hlavních produktů konkrétně, u zakázkové činnosti doporučujeme uvést vzorovou/é zakázku/y). Vaše propočty musí být pro hodnotitele srozumitelné, dostatečně a důvěryhodně podložené předchozím textem podnikatelského plánu (analýzou trhu a zájmu odběratelů, doložením budoucího odběru atd.) a musí vykazovat předpoklady udržitelnosti. Nezaměňujte finanční plán s rozpočtem projektu (v této kapitole se zabýváte finančním plánem podniku, který může rozpočet projektu přesahovat jak objemově, položkově, časově). Finanční plán je doložen jako samostatná příloha podnikatelského plánu.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1" u="sng" dirty="0" smtClean="0"/>
              <a:t>Shrnutí: </a:t>
            </a:r>
            <a:r>
              <a:rPr lang="cs-CZ" sz="1200" kern="1200" dirty="0" smtClean="0">
                <a:solidFill>
                  <a:schemeClr val="tx1"/>
                </a:solidFill>
                <a:effectLst/>
                <a:latin typeface="+mn-lt"/>
                <a:ea typeface="+mn-ea"/>
                <a:cs typeface="+mn-cs"/>
              </a:rPr>
              <a:t>Ve</a:t>
            </a:r>
            <a:r>
              <a:rPr lang="cs-CZ" sz="1200" kern="1200" baseline="0" dirty="0" smtClean="0">
                <a:solidFill>
                  <a:schemeClr val="tx1"/>
                </a:solidFill>
                <a:effectLst/>
                <a:latin typeface="+mn-lt"/>
                <a:ea typeface="+mn-ea"/>
                <a:cs typeface="+mn-cs"/>
              </a:rPr>
              <a:t> Finanční plánu je třeba uvést</a:t>
            </a:r>
            <a:r>
              <a:rPr lang="cs-CZ" sz="1200" kern="1200" dirty="0" smtClean="0">
                <a:solidFill>
                  <a:schemeClr val="tx1"/>
                </a:solidFill>
                <a:effectLst/>
                <a:latin typeface="+mn-lt"/>
                <a:ea typeface="+mn-ea"/>
                <a:cs typeface="+mn-cs"/>
              </a:rPr>
              <a:t> plánované náklady, výnosy alespoň po dobu 3 let (min. 1 rok po skončení projektu), minimálně po čtvrtletích.</a:t>
            </a:r>
            <a:r>
              <a:rPr lang="cs-CZ" sz="1200" kern="1200" baseline="0" dirty="0" smtClean="0">
                <a:solidFill>
                  <a:schemeClr val="tx1"/>
                </a:solidFill>
                <a:effectLst/>
                <a:latin typeface="+mn-lt"/>
                <a:ea typeface="+mn-ea"/>
                <a:cs typeface="+mn-cs"/>
              </a:rPr>
              <a:t> </a:t>
            </a:r>
          </a:p>
          <a:p>
            <a:pPr>
              <a:buFont typeface="Arial" panose="020B0604020202020204" pitchFamily="34" charset="0"/>
              <a:buNone/>
            </a:pPr>
            <a:endParaRPr lang="cs-CZ" b="1" u="sng" dirty="0" smtClean="0"/>
          </a:p>
          <a:p>
            <a:pPr>
              <a:buFont typeface="Arial" panose="020B0604020202020204" pitchFamily="34" charset="0"/>
              <a:buNone/>
            </a:pPr>
            <a:r>
              <a:rPr lang="cs-CZ" b="1" u="sng" dirty="0" smtClean="0"/>
              <a:t>Návodné otázky,</a:t>
            </a:r>
            <a:r>
              <a:rPr lang="cs-CZ" b="1" u="sng" baseline="0" dirty="0" smtClean="0"/>
              <a:t> na které Podnikatelský plán odpovídá:</a:t>
            </a:r>
            <a:endParaRPr lang="cs-CZ" b="1" u="sng" dirty="0" smtClean="0"/>
          </a:p>
          <a:p>
            <a:pPr lvl="1">
              <a:buFont typeface="Arial" panose="020B0604020202020204" pitchFamily="34" charset="0"/>
              <a:buChar char="•"/>
            </a:pPr>
            <a:r>
              <a:rPr lang="cs-CZ" sz="2400" dirty="0" smtClean="0"/>
              <a:t> k potřebnosti projektu/podniku</a:t>
            </a:r>
          </a:p>
          <a:p>
            <a:pPr lvl="1">
              <a:buFont typeface="Arial" panose="020B0604020202020204" pitchFamily="34" charset="0"/>
              <a:buChar char="•"/>
            </a:pPr>
            <a:r>
              <a:rPr lang="cs-CZ" sz="2400" dirty="0" smtClean="0"/>
              <a:t> k efektivitě projektu, k finančnímu plánu</a:t>
            </a:r>
          </a:p>
          <a:p>
            <a:pPr lvl="1">
              <a:buFont typeface="Arial" panose="020B0604020202020204" pitchFamily="34" charset="0"/>
              <a:buChar char="•"/>
            </a:pPr>
            <a:r>
              <a:rPr lang="cs-CZ" sz="2400" dirty="0" smtClean="0"/>
              <a:t> k cílové skupině </a:t>
            </a:r>
          </a:p>
          <a:p>
            <a:pPr lvl="1">
              <a:buFont typeface="Arial" panose="020B0604020202020204" pitchFamily="34" charset="0"/>
              <a:buChar char="•"/>
            </a:pPr>
            <a:r>
              <a:rPr lang="cs-CZ" sz="2400" dirty="0" smtClean="0"/>
              <a:t> k personálnímu zajištění projektu a podniku</a:t>
            </a:r>
          </a:p>
          <a:p>
            <a:pPr lvl="1">
              <a:buFont typeface="Arial" panose="020B0604020202020204" pitchFamily="34" charset="0"/>
              <a:buNone/>
            </a:pPr>
            <a:endParaRPr lang="cs-CZ" sz="2400" dirty="0" smtClean="0"/>
          </a:p>
          <a:p>
            <a:r>
              <a:rPr lang="cs-CZ" sz="1200" b="1" i="0" u="none" strike="noStrike" kern="1200" baseline="0" dirty="0" smtClean="0">
                <a:solidFill>
                  <a:schemeClr val="tx1"/>
                </a:solidFill>
                <a:latin typeface="+mn-lt"/>
                <a:ea typeface="+mn-ea"/>
                <a:cs typeface="+mn-cs"/>
              </a:rPr>
              <a:t>Otázky vztahující se k efektivitě projektu, finančnímu plánu (důležité z pohledu psaní projektové žádosti): </a:t>
            </a:r>
            <a:endParaRPr lang="cs-CZ"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 Přiložili jste finanční plán podniku (nejedná se pouze o rozpočet projektu)?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 Je tento finanční plán srozumitelný, podložený relevantními údaji (analýzou trhu) a jsou jeho jednotlivé položky dostatečně komentovány? V případě rozšíření podniku – je finanční plán nové činnosti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   dostatečně srozumitelně oddělen od původní?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 Obsahuje finanční plán všechny relevantní náklady (variabilní a fixní)? </a:t>
            </a:r>
          </a:p>
          <a:p>
            <a:r>
              <a:rPr lang="cs-CZ" sz="1200" b="0" i="0" u="none" strike="noStrike" kern="1200" baseline="0" dirty="0" smtClean="0">
                <a:solidFill>
                  <a:schemeClr val="tx1"/>
                </a:solidFill>
                <a:latin typeface="+mn-lt"/>
                <a:ea typeface="+mn-ea"/>
                <a:cs typeface="+mn-cs"/>
              </a:rPr>
              <a:t> Je komentována struktura a objem plánovaných výnosů, tržeb? </a:t>
            </a:r>
          </a:p>
          <a:p>
            <a:r>
              <a:rPr lang="cs-CZ" sz="1200" b="0" i="0" u="none" strike="noStrike" kern="1200" baseline="0" dirty="0" smtClean="0">
                <a:solidFill>
                  <a:schemeClr val="tx1"/>
                </a:solidFill>
                <a:latin typeface="+mn-lt"/>
                <a:ea typeface="+mn-ea"/>
                <a:cs typeface="+mn-cs"/>
              </a:rPr>
              <a:t> Jsou uvedeny údaje o ceně produktu a způsobu jejího stanovení (kalkulace)? </a:t>
            </a:r>
          </a:p>
          <a:p>
            <a:r>
              <a:rPr lang="cs-CZ" sz="1200" b="0" i="0" u="none" strike="noStrike" kern="1200" baseline="0" dirty="0" smtClean="0">
                <a:solidFill>
                  <a:schemeClr val="tx1"/>
                </a:solidFill>
                <a:latin typeface="+mn-lt"/>
                <a:ea typeface="+mn-ea"/>
                <a:cs typeface="+mn-cs"/>
              </a:rPr>
              <a:t> Uvedli jste výpočet bodu zvratu a ověřili si správnost výpočtu (příklad výpočtu bodu zvratu je zveřejněn v Manuálu: Jak založit sociální podnik na www.ceske-socialni-podnikani.cz)? </a:t>
            </a:r>
          </a:p>
          <a:p>
            <a:r>
              <a:rPr lang="cs-CZ" sz="1200" b="0" i="0" u="none" strike="noStrike" kern="1200" baseline="0" dirty="0" smtClean="0">
                <a:solidFill>
                  <a:schemeClr val="tx1"/>
                </a:solidFill>
                <a:latin typeface="+mn-lt"/>
                <a:ea typeface="+mn-ea"/>
                <a:cs typeface="+mn-cs"/>
              </a:rPr>
              <a:t> Vyplývají z finančního plánu předpoklady pro udržitelnost podnikání i po skončení projektu? Zpracovali jste finanční plán na období po skončení projektu (tj. min. na období 1 roku po skončení projektu)? </a:t>
            </a:r>
          </a:p>
          <a:p>
            <a:r>
              <a:rPr lang="cs-CZ" sz="1200" b="0" i="0" u="none" strike="noStrike" kern="1200" baseline="0" dirty="0" smtClean="0">
                <a:solidFill>
                  <a:schemeClr val="tx1"/>
                </a:solidFill>
                <a:latin typeface="+mn-lt"/>
                <a:ea typeface="+mn-ea"/>
                <a:cs typeface="+mn-cs"/>
              </a:rPr>
              <a:t> Uvedli jste další zdroje financování (počítá-li projekt s financováním z dalších zdrojů)? </a:t>
            </a:r>
          </a:p>
          <a:p>
            <a:r>
              <a:rPr lang="cs-CZ" sz="1200" b="0" i="1" u="none" strike="noStrike" kern="1200" baseline="0" dirty="0" smtClean="0">
                <a:solidFill>
                  <a:schemeClr val="tx1"/>
                </a:solidFill>
                <a:latin typeface="+mn-lt"/>
                <a:ea typeface="+mn-ea"/>
                <a:cs typeface="+mn-cs"/>
              </a:rPr>
              <a:t>  Místo uvedení informací: Podnikatelský plán část VI. – Finanční plán (tabulka v Excelu).</a:t>
            </a:r>
            <a:endParaRPr lang="cs-CZ" sz="2400" dirty="0" smtClean="0"/>
          </a:p>
          <a:p>
            <a:endParaRPr lang="cs-CZ" baseline="0" dirty="0" smtClean="0"/>
          </a:p>
          <a:p>
            <a:endParaRPr lang="cs-CZ" sz="1200" kern="1200" baseline="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75</a:t>
            </a:fld>
            <a:endParaRPr lang="cs-CZ" dirty="0"/>
          </a:p>
        </p:txBody>
      </p:sp>
    </p:spTree>
    <p:extLst>
      <p:ext uri="{BB962C8B-B14F-4D97-AF65-F5344CB8AC3E}">
        <p14:creationId xmlns:p14="http://schemas.microsoft.com/office/powerpoint/2010/main" val="230176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Šablona</a:t>
            </a:r>
            <a:r>
              <a:rPr lang="cs-CZ" b="1" baseline="0" dirty="0" smtClean="0"/>
              <a:t> Finančního plánu obsahuje 6 záložek:</a:t>
            </a:r>
          </a:p>
          <a:p>
            <a:endParaRPr lang="cs-CZ" b="1" baseline="0" dirty="0" smtClean="0"/>
          </a:p>
          <a:p>
            <a:pPr marL="228600" indent="-228600">
              <a:buAutoNum type="arabicParenR"/>
            </a:pPr>
            <a:r>
              <a:rPr lang="cs-CZ" b="1" baseline="0" dirty="0" smtClean="0"/>
              <a:t>Náklady </a:t>
            </a:r>
          </a:p>
          <a:p>
            <a:pPr marL="171450" indent="-171450">
              <a:buFontTx/>
              <a:buChar char="-"/>
            </a:pPr>
            <a:r>
              <a:rPr lang="cs-CZ" b="1" baseline="0" dirty="0" smtClean="0"/>
              <a:t>pravidelné měsíční náklady </a:t>
            </a:r>
            <a:r>
              <a:rPr lang="cs-CZ" baseline="0" dirty="0" smtClean="0"/>
              <a:t>= </a:t>
            </a:r>
            <a:r>
              <a:rPr lang="cs-CZ" b="1" baseline="0" dirty="0" smtClean="0"/>
              <a:t>fixní náklady </a:t>
            </a:r>
            <a:r>
              <a:rPr lang="cs-CZ" baseline="0" dirty="0" smtClean="0"/>
              <a:t>(osobní náklady – manažer podniku, marketingový pracovník, vedoucí CS/mistr, zaměstnanec z CS 1, zaměstnanec z CS 2; pronájem prostor, spotřeba energií,  </a:t>
            </a:r>
          </a:p>
          <a:p>
            <a:pPr marL="0" indent="0">
              <a:buFontTx/>
              <a:buNone/>
            </a:pPr>
            <a:r>
              <a:rPr lang="cs-CZ" baseline="0" dirty="0" smtClean="0"/>
              <a:t>    kancelářské potřeby, opravy a údržba, úklid, zpracování účetnictví, administrativy externě, bankovní poplatky, pojištění, ostatní, propagace, reklama) </a:t>
            </a:r>
            <a:r>
              <a:rPr lang="cs-CZ" b="1" baseline="0" dirty="0" smtClean="0"/>
              <a:t>a variabilní náklady </a:t>
            </a:r>
            <a:r>
              <a:rPr lang="cs-CZ" b="0" baseline="0" dirty="0" smtClean="0"/>
              <a:t>(náklady na materiál, suroviny na </a:t>
            </a:r>
          </a:p>
          <a:p>
            <a:pPr marL="0" indent="0">
              <a:buFontTx/>
              <a:buNone/>
            </a:pPr>
            <a:r>
              <a:rPr lang="cs-CZ" b="0" baseline="0" dirty="0" smtClean="0"/>
              <a:t>    výrobu, náklady na dopravu, obalový materiál)</a:t>
            </a:r>
          </a:p>
          <a:p>
            <a:pPr marL="171450" indent="-171450">
              <a:buFontTx/>
              <a:buChar char="-"/>
            </a:pPr>
            <a:r>
              <a:rPr lang="cs-CZ" b="1" baseline="0" dirty="0" smtClean="0"/>
              <a:t>Jednorázové náklady = </a:t>
            </a:r>
            <a:r>
              <a:rPr lang="cs-CZ" b="0" baseline="0" dirty="0" smtClean="0"/>
              <a:t>vybavení kanceláře (stůl, židle, skříň), notebook, telefon, tiskárna, vybavení pro provoz SP (např. nářadí, stroje, automobil)</a:t>
            </a:r>
          </a:p>
          <a:p>
            <a:pPr marL="0" indent="0">
              <a:buFontTx/>
              <a:buNone/>
            </a:pPr>
            <a:endParaRPr lang="cs-CZ" b="0" baseline="0" dirty="0" smtClean="0"/>
          </a:p>
          <a:p>
            <a:pPr marL="0" indent="0">
              <a:buFontTx/>
              <a:buNone/>
            </a:pPr>
            <a:r>
              <a:rPr lang="cs-CZ" b="1" baseline="0" dirty="0" smtClean="0"/>
              <a:t>2) Výnosy</a:t>
            </a:r>
          </a:p>
          <a:p>
            <a:pPr marL="171450" indent="-171450">
              <a:buFontTx/>
              <a:buChar char="-"/>
            </a:pPr>
            <a:r>
              <a:rPr lang="cs-CZ" b="1" baseline="0" dirty="0" smtClean="0"/>
              <a:t>Měsíční výnosy SP </a:t>
            </a:r>
            <a:r>
              <a:rPr lang="cs-CZ" b="0" baseline="0" dirty="0" smtClean="0"/>
              <a:t>– tržby z prodeje vlastního produktu ve 3 variantách (1. pesimistická/rozjezdová/mimosezónní, 2. reálná/průměrná, 3. optimistická/sezónní)</a:t>
            </a:r>
          </a:p>
          <a:p>
            <a:pPr marL="171450" indent="-171450">
              <a:buFontTx/>
              <a:buChar char="-"/>
            </a:pPr>
            <a:r>
              <a:rPr lang="cs-CZ" b="1" baseline="0" dirty="0" smtClean="0"/>
              <a:t>Ostatní výnosy SP </a:t>
            </a:r>
            <a:r>
              <a:rPr lang="cs-CZ" b="0" baseline="0" dirty="0" smtClean="0"/>
              <a:t>– dotace OPZ (bez spolufinancování), veřejné zdroje (např. IROP, ÚP), dárci, ostatní</a:t>
            </a:r>
          </a:p>
          <a:p>
            <a:pPr marL="0" indent="0">
              <a:buFontTx/>
              <a:buNone/>
            </a:pPr>
            <a:endParaRPr lang="cs-CZ" b="0" baseline="0" dirty="0" smtClean="0"/>
          </a:p>
          <a:p>
            <a:pPr marL="0" indent="0">
              <a:buFontTx/>
              <a:buNone/>
            </a:pPr>
            <a:r>
              <a:rPr lang="cs-CZ" b="1" baseline="0" dirty="0" smtClean="0"/>
              <a:t>3) HV </a:t>
            </a:r>
            <a:r>
              <a:rPr lang="cs-CZ" b="0" baseline="0" dirty="0" smtClean="0"/>
              <a:t>– Hospodářský výsledek SP s výhledem na 3 roky</a:t>
            </a:r>
          </a:p>
          <a:p>
            <a:pPr marL="171450" indent="-171450">
              <a:buFontTx/>
              <a:buChar char="-"/>
            </a:pPr>
            <a:r>
              <a:rPr lang="cs-CZ" b="0" baseline="0" dirty="0" smtClean="0"/>
              <a:t>Náklady celkem</a:t>
            </a:r>
          </a:p>
          <a:p>
            <a:pPr marL="171450" indent="-171450">
              <a:buFontTx/>
              <a:buChar char="-"/>
            </a:pPr>
            <a:r>
              <a:rPr lang="cs-CZ" b="0" baseline="0" dirty="0" smtClean="0"/>
              <a:t>Tržby z prodeje vlastního produktu/služby</a:t>
            </a:r>
          </a:p>
          <a:p>
            <a:pPr marL="171450" indent="-171450">
              <a:buFontTx/>
              <a:buChar char="-"/>
            </a:pPr>
            <a:r>
              <a:rPr lang="cs-CZ" b="0" baseline="0" dirty="0" smtClean="0"/>
              <a:t>Ostatní výnosy – dotace OPZ</a:t>
            </a:r>
          </a:p>
          <a:p>
            <a:pPr marL="171450" indent="-171450">
              <a:buFontTx/>
              <a:buChar char="-"/>
            </a:pPr>
            <a:r>
              <a:rPr lang="cs-CZ" b="0" baseline="0" dirty="0" smtClean="0"/>
              <a:t>Ostatní výnosy – další dotace, dary apod.</a:t>
            </a:r>
          </a:p>
          <a:p>
            <a:pPr marL="171450" indent="-171450">
              <a:buFontTx/>
              <a:buChar char="-"/>
            </a:pPr>
            <a:r>
              <a:rPr lang="cs-CZ" b="0" baseline="0" dirty="0" smtClean="0"/>
              <a:t>Výnosy celkem</a:t>
            </a:r>
          </a:p>
          <a:p>
            <a:pPr marL="171450" indent="-171450">
              <a:buFontTx/>
              <a:buChar char="-"/>
            </a:pPr>
            <a:r>
              <a:rPr lang="cs-CZ" b="0" baseline="0" dirty="0" smtClean="0"/>
              <a:t>Hospodářský výsledek měsíční</a:t>
            </a:r>
          </a:p>
          <a:p>
            <a:pPr marL="171450" indent="-171450">
              <a:buFontTx/>
              <a:buChar char="-"/>
            </a:pPr>
            <a:r>
              <a:rPr lang="cs-CZ" b="0" baseline="0" dirty="0" smtClean="0"/>
              <a:t>Hospodářský výsledek kumulativně</a:t>
            </a:r>
          </a:p>
          <a:p>
            <a:pPr marL="171450" indent="-171450">
              <a:buFontTx/>
              <a:buChar char="-"/>
            </a:pPr>
            <a:r>
              <a:rPr lang="cs-CZ" b="0" baseline="0" dirty="0" smtClean="0"/>
              <a:t>Komentáře k nákladům a výnosům</a:t>
            </a:r>
          </a:p>
          <a:p>
            <a:pPr marL="171450" indent="-171450">
              <a:buFontTx/>
              <a:buChar char="-"/>
            </a:pPr>
            <a:endParaRPr lang="cs-CZ" b="0" baseline="0" dirty="0" smtClean="0"/>
          </a:p>
          <a:p>
            <a:pPr marL="0" indent="0">
              <a:buFontTx/>
              <a:buNone/>
            </a:pPr>
            <a:r>
              <a:rPr lang="cs-CZ" b="1" baseline="0" dirty="0" smtClean="0"/>
              <a:t>4) Cash </a:t>
            </a:r>
            <a:r>
              <a:rPr lang="cs-CZ" b="1" baseline="0" dirty="0" err="1" smtClean="0"/>
              <a:t>flow</a:t>
            </a:r>
            <a:r>
              <a:rPr lang="cs-CZ" b="1" baseline="0" dirty="0" smtClean="0"/>
              <a:t> </a:t>
            </a:r>
            <a:r>
              <a:rPr lang="cs-CZ" b="0" baseline="0" dirty="0" smtClean="0"/>
              <a:t>– peněžní toky SP s výhledem na 3 roky</a:t>
            </a:r>
          </a:p>
          <a:p>
            <a:pPr marL="171450" indent="-171450">
              <a:buFontTx/>
              <a:buChar char="-"/>
            </a:pPr>
            <a:r>
              <a:rPr lang="cs-CZ" b="0" baseline="0" dirty="0" smtClean="0"/>
              <a:t>Výdaje</a:t>
            </a:r>
          </a:p>
          <a:p>
            <a:pPr marL="171450" indent="-171450">
              <a:buFontTx/>
              <a:buChar char="-"/>
            </a:pPr>
            <a:r>
              <a:rPr lang="cs-CZ" b="0" baseline="0" dirty="0" smtClean="0"/>
              <a:t>Příjmy</a:t>
            </a:r>
          </a:p>
          <a:p>
            <a:pPr marL="171450" indent="-171450">
              <a:buFontTx/>
              <a:buChar char="-"/>
            </a:pPr>
            <a:r>
              <a:rPr lang="cs-CZ" b="0" baseline="0" dirty="0" smtClean="0"/>
              <a:t>Cash </a:t>
            </a:r>
            <a:r>
              <a:rPr lang="cs-CZ" b="0" baseline="0" dirty="0" err="1" smtClean="0"/>
              <a:t>flow</a:t>
            </a:r>
            <a:endParaRPr lang="cs-CZ" b="0" baseline="0" dirty="0" smtClean="0"/>
          </a:p>
          <a:p>
            <a:pPr marL="171450" indent="-171450">
              <a:buFontTx/>
              <a:buChar char="-"/>
            </a:pPr>
            <a:r>
              <a:rPr lang="cs-CZ" b="0" baseline="0" dirty="0" smtClean="0"/>
              <a:t>Komentář</a:t>
            </a:r>
          </a:p>
          <a:p>
            <a:pPr marL="0" indent="0">
              <a:buFontTx/>
              <a:buNone/>
            </a:pPr>
            <a:endParaRPr lang="cs-CZ" b="0" baseline="0" dirty="0" smtClean="0"/>
          </a:p>
          <a:p>
            <a:pPr marL="0" indent="0">
              <a:buFontTx/>
              <a:buNone/>
            </a:pPr>
            <a:r>
              <a:rPr lang="cs-CZ" b="1" baseline="0" dirty="0" smtClean="0"/>
              <a:t>5) Kalkulace ceny produktu, kalkulace vzorové zakázky</a:t>
            </a:r>
          </a:p>
          <a:p>
            <a:pPr marL="171450" indent="-171450">
              <a:buFontTx/>
              <a:buChar char="-"/>
            </a:pPr>
            <a:r>
              <a:rPr lang="cs-CZ" b="0" baseline="0" dirty="0" smtClean="0"/>
              <a:t>Popis, co je produktem/zakázkou, jakým způsobem byla stanovena cena, jaká je marže, jak byla stanovena. Žadatel musí uvést detailní propočet.</a:t>
            </a:r>
          </a:p>
          <a:p>
            <a:pPr marL="0" indent="0">
              <a:buFontTx/>
              <a:buNone/>
            </a:pPr>
            <a:endParaRPr lang="cs-CZ" b="0" baseline="0" dirty="0" smtClean="0"/>
          </a:p>
          <a:p>
            <a:pPr marL="0" indent="0">
              <a:buFontTx/>
              <a:buNone/>
            </a:pPr>
            <a:r>
              <a:rPr lang="cs-CZ" b="1" baseline="0" dirty="0" smtClean="0"/>
              <a:t>6) Bod zvratu</a:t>
            </a:r>
          </a:p>
          <a:p>
            <a:pPr marL="171450" indent="-171450">
              <a:buFontTx/>
              <a:buChar char="-"/>
            </a:pPr>
            <a:r>
              <a:rPr lang="cs-CZ" b="0" baseline="0" dirty="0" smtClean="0"/>
              <a:t>Bod zvratu je takové množství produkce SP, při kterém nevzniká žádný zisk ani ztráta. Dosahuje-li SP této produkce, pak se tržby rovnají nákladům.</a:t>
            </a:r>
          </a:p>
          <a:p>
            <a:pPr marL="171450" indent="-171450">
              <a:buFontTx/>
              <a:buChar char="-"/>
            </a:pPr>
            <a:r>
              <a:rPr lang="cs-CZ" b="0" baseline="0" dirty="0" smtClean="0"/>
              <a:t>„Abychom dosáhli bodu zvratu (momentu, kdy se výnosy rovnají nákladům), je třeba prodat ……………… ks našich produktů (myšleno "průměrných", tzn. v propočtu bodu zvratu se využije vážený průměr ceny a variabilních nákladů).“</a:t>
            </a:r>
          </a:p>
          <a:p>
            <a:pPr marL="171450" indent="-171450">
              <a:buFontTx/>
              <a:buChar char="-"/>
            </a:pPr>
            <a:r>
              <a:rPr lang="cs-CZ" b="0" baseline="0" dirty="0" smtClean="0"/>
              <a:t>Žadatel nesmí zapomenout uvést komentář k výpočtu bodu zvratu.</a:t>
            </a:r>
          </a:p>
          <a:p>
            <a:pPr marL="171450" indent="-171450">
              <a:buFontTx/>
              <a:buChar char="-"/>
            </a:pPr>
            <a:r>
              <a:rPr lang="cs-CZ" b="1" baseline="0" dirty="0" smtClean="0"/>
              <a:t>Vše musí být v souladu s informacemi z ostatních listů finančního plánu!</a:t>
            </a:r>
          </a:p>
          <a:p>
            <a:pPr marL="0" indent="0">
              <a:buFontTx/>
              <a:buNone/>
            </a:pPr>
            <a:endParaRPr lang="cs-CZ" b="0" baseline="0" dirty="0" smtClean="0"/>
          </a:p>
          <a:p>
            <a:pPr marL="171450" indent="-171450">
              <a:buFontTx/>
              <a:buChar char="-"/>
            </a:pPr>
            <a:endParaRPr lang="cs-CZ" b="0" baseline="0" dirty="0" smtClean="0"/>
          </a:p>
          <a:p>
            <a:pPr marL="0" indent="0">
              <a:buFontTx/>
              <a:buNone/>
            </a:pPr>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76</a:t>
            </a:fld>
            <a:endParaRPr lang="cs-CZ" dirty="0"/>
          </a:p>
        </p:txBody>
      </p:sp>
    </p:spTree>
    <p:extLst>
      <p:ext uri="{BB962C8B-B14F-4D97-AF65-F5344CB8AC3E}">
        <p14:creationId xmlns:p14="http://schemas.microsoft.com/office/powerpoint/2010/main" val="27511105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smtClean="0">
                <a:solidFill>
                  <a:schemeClr val="tx1"/>
                </a:solidFill>
                <a:latin typeface="+mn-lt"/>
                <a:ea typeface="+mn-ea"/>
                <a:cs typeface="+mn-cs"/>
              </a:rPr>
              <a:t>Informace ŘO OPZ pro MAS č. 13 </a:t>
            </a:r>
            <a:r>
              <a:rPr lang="cs-CZ" sz="1200" b="0" i="0" u="none" strike="noStrike" kern="1200" baseline="0" dirty="0" smtClean="0">
                <a:solidFill>
                  <a:schemeClr val="tx1"/>
                </a:solidFill>
                <a:latin typeface="+mn-lt"/>
                <a:ea typeface="+mn-ea"/>
                <a:cs typeface="+mn-cs"/>
              </a:rPr>
              <a:t>– formální odstranění Marketingu a jeho včlenění do kapitoly Analýza trhu; Upravení a upřesnění Rozpoznávacích znaků pro integrační a </a:t>
            </a:r>
            <a:r>
              <a:rPr lang="cs-CZ" sz="1200" b="0" i="0" u="none" strike="noStrike" kern="1200" baseline="0" dirty="0" err="1" smtClean="0">
                <a:solidFill>
                  <a:schemeClr val="tx1"/>
                </a:solidFill>
                <a:latin typeface="+mn-lt"/>
                <a:ea typeface="+mn-ea"/>
                <a:cs typeface="+mn-cs"/>
              </a:rPr>
              <a:t>enviro</a:t>
            </a:r>
            <a:r>
              <a:rPr lang="cs-CZ" sz="1200" b="0" i="0" u="none" strike="noStrike" kern="1200" baseline="0" dirty="0" smtClean="0">
                <a:solidFill>
                  <a:schemeClr val="tx1"/>
                </a:solidFill>
                <a:latin typeface="+mn-lt"/>
                <a:ea typeface="+mn-ea"/>
                <a:cs typeface="+mn-cs"/>
              </a:rPr>
              <a:t> podnik</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Udržitelnost, resp. fungování sociálního podniku, je jedním ze základních a obecných principů sociálního podnikání, a je zakotvena v principech a charakteristikách stanovených v sadě rozpoznávacích znaků pro integrační sociální podnik a environmentální sociální podnik (přílohy č. 6 a 7 výzvy).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Rozpoznávací znaky integračního / environmentálního sociálního podniku jsou pro příjemce závazné v plném rozsahu a budou sledovány v průběhu realizace projektu.</a:t>
            </a:r>
            <a:endParaRPr lang="cs-CZ" baseline="0" dirty="0" smtClean="0"/>
          </a:p>
          <a:p>
            <a:endParaRPr lang="cs-CZ"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Typy</a:t>
            </a:r>
            <a:r>
              <a:rPr lang="cs-CZ" sz="1200" b="1" kern="1200" baseline="0" dirty="0" smtClean="0">
                <a:solidFill>
                  <a:schemeClr val="tx1"/>
                </a:solidFill>
                <a:effectLst/>
                <a:latin typeface="+mn-lt"/>
                <a:ea typeface="+mn-ea"/>
                <a:cs typeface="+mn-cs"/>
              </a:rPr>
              <a:t> SP se liší zejména v 1. a ve 4. znaku:</a:t>
            </a:r>
          </a:p>
          <a:p>
            <a:pPr marL="228600" indent="-228600">
              <a:buAutoNum type="arabicPeriod"/>
            </a:pPr>
            <a:r>
              <a:rPr lang="cs-CZ" sz="1200" kern="1200" baseline="0" dirty="0" smtClean="0">
                <a:solidFill>
                  <a:schemeClr val="tx1"/>
                </a:solidFill>
                <a:effectLst/>
                <a:latin typeface="+mn-lt"/>
                <a:ea typeface="+mn-ea"/>
                <a:cs typeface="+mn-cs"/>
              </a:rPr>
              <a:t>znak:</a:t>
            </a:r>
          </a:p>
          <a:p>
            <a:pPr marL="0" indent="0">
              <a:buNone/>
            </a:pPr>
            <a:r>
              <a:rPr lang="cs-CZ" sz="1200" b="1" kern="1200" baseline="0" dirty="0" smtClean="0">
                <a:solidFill>
                  <a:schemeClr val="tx1"/>
                </a:solidFill>
                <a:effectLst/>
                <a:latin typeface="+mn-lt"/>
                <a:ea typeface="+mn-ea"/>
                <a:cs typeface="+mn-cs"/>
              </a:rPr>
              <a:t>Integrační: </a:t>
            </a:r>
            <a:r>
              <a:rPr lang="cs-CZ" sz="1200" kern="1200" baseline="0" dirty="0" smtClean="0">
                <a:solidFill>
                  <a:schemeClr val="tx1"/>
                </a:solidFill>
                <a:effectLst/>
                <a:latin typeface="+mn-lt"/>
                <a:ea typeface="+mn-ea"/>
                <a:cs typeface="+mn-cs"/>
              </a:rPr>
              <a:t>společensky prospěšný cíl nespočívá v řešení konkrétního </a:t>
            </a:r>
            <a:r>
              <a:rPr lang="cs-CZ" sz="1200" kern="1200" baseline="0" dirty="0" err="1" smtClean="0">
                <a:solidFill>
                  <a:schemeClr val="tx1"/>
                </a:solidFill>
                <a:effectLst/>
                <a:latin typeface="+mn-lt"/>
                <a:ea typeface="+mn-ea"/>
                <a:cs typeface="+mn-cs"/>
              </a:rPr>
              <a:t>environ</a:t>
            </a:r>
            <a:r>
              <a:rPr lang="cs-CZ" sz="1200" kern="1200" baseline="0" dirty="0" smtClean="0">
                <a:solidFill>
                  <a:schemeClr val="tx1"/>
                </a:solidFill>
                <a:effectLst/>
                <a:latin typeface="+mn-lt"/>
                <a:ea typeface="+mn-ea"/>
                <a:cs typeface="+mn-cs"/>
              </a:rPr>
              <a:t>. problému, ale v </a:t>
            </a:r>
            <a:r>
              <a:rPr lang="cs-CZ" sz="1200" b="1" kern="1200" baseline="0" dirty="0" smtClean="0">
                <a:solidFill>
                  <a:schemeClr val="tx1"/>
                </a:solidFill>
                <a:effectLst/>
                <a:latin typeface="+mn-lt"/>
                <a:ea typeface="+mn-ea"/>
                <a:cs typeface="+mn-cs"/>
              </a:rPr>
              <a:t>zaměstnávání a sociálním začleňování osob znevýhodněných na trhu práce</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baseline="0" dirty="0" err="1" smtClean="0">
                <a:solidFill>
                  <a:schemeClr val="tx1"/>
                </a:solidFill>
                <a:effectLst/>
                <a:latin typeface="+mn-lt"/>
                <a:ea typeface="+mn-ea"/>
                <a:cs typeface="+mn-cs"/>
              </a:rPr>
              <a:t>Enviro</a:t>
            </a:r>
            <a:r>
              <a:rPr lang="cs-CZ" sz="1200" b="1" kern="1200" baseline="0" dirty="0" smtClean="0">
                <a:solidFill>
                  <a:schemeClr val="tx1"/>
                </a:solidFill>
                <a:effectLst/>
                <a:latin typeface="+mn-lt"/>
                <a:ea typeface="+mn-ea"/>
                <a:cs typeface="+mn-cs"/>
              </a:rPr>
              <a:t>: </a:t>
            </a:r>
            <a:r>
              <a:rPr lang="cs-CZ" sz="1200" kern="1200" baseline="0" dirty="0" smtClean="0">
                <a:solidFill>
                  <a:schemeClr val="tx1"/>
                </a:solidFill>
                <a:effectLst/>
                <a:latin typeface="+mn-lt"/>
                <a:ea typeface="+mn-ea"/>
                <a:cs typeface="+mn-cs"/>
              </a:rPr>
              <a:t>podnik existuje za účelem naplnění společensky prospěšného cíle, kterým je kromě zaměstnávání a sociálního začleňování </a:t>
            </a:r>
            <a:r>
              <a:rPr lang="cs-CZ" sz="1200" b="1" kern="1200" baseline="0" dirty="0" smtClean="0">
                <a:solidFill>
                  <a:schemeClr val="tx1"/>
                </a:solidFill>
                <a:effectLst/>
                <a:latin typeface="+mn-lt"/>
                <a:ea typeface="+mn-ea"/>
                <a:cs typeface="+mn-cs"/>
              </a:rPr>
              <a:t>řešení konkrétního environmentálního problému</a:t>
            </a:r>
            <a:r>
              <a:rPr lang="cs-CZ" sz="1200" kern="1200" baseline="0" dirty="0" smtClean="0">
                <a:solidFill>
                  <a:schemeClr val="tx1"/>
                </a:solidFill>
                <a:effectLst/>
                <a:latin typeface="+mn-lt"/>
                <a:ea typeface="+mn-ea"/>
                <a:cs typeface="+mn-cs"/>
              </a:rPr>
              <a:t>. </a:t>
            </a:r>
            <a:r>
              <a:rPr lang="x-none" sz="1200" b="1" kern="1200" smtClean="0">
                <a:solidFill>
                  <a:schemeClr val="tx1"/>
                </a:solidFill>
                <a:effectLst/>
                <a:latin typeface="+mn-lt"/>
                <a:ea typeface="+mn-ea"/>
                <a:cs typeface="+mn-cs"/>
              </a:rPr>
              <a:t>Environmentální problém </a:t>
            </a:r>
            <a:r>
              <a:rPr lang="x-none" sz="1200" kern="1200" smtClean="0">
                <a:solidFill>
                  <a:schemeClr val="tx1"/>
                </a:solidFill>
                <a:effectLst/>
                <a:latin typeface="+mn-lt"/>
                <a:ea typeface="+mn-ea"/>
                <a:cs typeface="+mn-cs"/>
              </a:rPr>
              <a:t>je definován jako problém způsobený činností člověka s negativními následky pro životní prostředí. Aktivita environmentálního sociálního podniku je prostředkem nápravy těchto negativních následků.</a:t>
            </a:r>
            <a:endParaRPr lang="cs-CZ" sz="1200" kern="1200" dirty="0" smtClean="0">
              <a:solidFill>
                <a:schemeClr val="tx1"/>
              </a:solidFill>
              <a:effectLst/>
              <a:latin typeface="+mn-lt"/>
              <a:ea typeface="+mn-ea"/>
              <a:cs typeface="+mn-cs"/>
            </a:endParaRPr>
          </a:p>
          <a:p>
            <a:endParaRPr lang="cs-CZ" sz="1200" kern="1200" baseline="0" dirty="0" smtClean="0">
              <a:solidFill>
                <a:schemeClr val="tx1"/>
              </a:solidFill>
              <a:effectLst/>
              <a:latin typeface="+mn-lt"/>
              <a:ea typeface="+mn-ea"/>
              <a:cs typeface="+mn-cs"/>
            </a:endParaRPr>
          </a:p>
          <a:p>
            <a:r>
              <a:rPr lang="cs-CZ" sz="1200" kern="1200" baseline="0" dirty="0" smtClean="0">
                <a:solidFill>
                  <a:schemeClr val="tx1"/>
                </a:solidFill>
                <a:effectLst/>
                <a:latin typeface="+mn-lt"/>
                <a:ea typeface="+mn-ea"/>
                <a:cs typeface="+mn-cs"/>
              </a:rPr>
              <a:t>4. znak:</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baseline="0" dirty="0" smtClean="0">
                <a:solidFill>
                  <a:schemeClr val="tx1"/>
                </a:solidFill>
                <a:effectLst/>
                <a:latin typeface="+mn-lt"/>
                <a:ea typeface="+mn-ea"/>
                <a:cs typeface="+mn-cs"/>
              </a:rPr>
              <a:t>Integrační: </a:t>
            </a:r>
            <a:r>
              <a:rPr lang="cs-CZ" sz="1200" kern="1200" baseline="0" dirty="0" smtClean="0">
                <a:solidFill>
                  <a:schemeClr val="tx1"/>
                </a:solidFill>
                <a:effectLst/>
                <a:latin typeface="+mn-lt"/>
                <a:ea typeface="+mn-ea"/>
                <a:cs typeface="+mn-cs"/>
              </a:rPr>
              <a:t>podnik zohledňuje </a:t>
            </a:r>
            <a:r>
              <a:rPr lang="cs-CZ" sz="1200" b="1" kern="1200" baseline="0" dirty="0" smtClean="0">
                <a:solidFill>
                  <a:schemeClr val="tx1"/>
                </a:solidFill>
                <a:effectLst/>
                <a:latin typeface="+mn-lt"/>
                <a:ea typeface="+mn-ea"/>
                <a:cs typeface="+mn-cs"/>
              </a:rPr>
              <a:t>environmentální aspekty výroby a spotřeby</a:t>
            </a:r>
            <a:r>
              <a:rPr lang="cs-CZ" sz="1200" kern="1200" baseline="0" dirty="0" smtClean="0">
                <a:solidFill>
                  <a:schemeClr val="tx1"/>
                </a:solidFill>
                <a:effectLst/>
                <a:latin typeface="+mn-lt"/>
                <a:ea typeface="+mn-ea"/>
                <a:cs typeface="+mn-cs"/>
              </a:rPr>
              <a:t>, podnik má formulovány zásady </a:t>
            </a:r>
            <a:r>
              <a:rPr lang="cs-CZ" sz="1200" kern="1200" baseline="0" dirty="0" err="1" smtClean="0">
                <a:solidFill>
                  <a:schemeClr val="tx1"/>
                </a:solidFill>
                <a:effectLst/>
                <a:latin typeface="+mn-lt"/>
                <a:ea typeface="+mn-ea"/>
                <a:cs typeface="+mn-cs"/>
              </a:rPr>
              <a:t>environ</a:t>
            </a:r>
            <a:r>
              <a:rPr lang="cs-CZ" sz="1200" kern="1200" baseline="0" dirty="0" smtClean="0">
                <a:solidFill>
                  <a:schemeClr val="tx1"/>
                </a:solidFill>
                <a:effectLst/>
                <a:latin typeface="+mn-lt"/>
                <a:ea typeface="+mn-ea"/>
                <a:cs typeface="+mn-cs"/>
              </a:rPr>
              <a:t>. šetrného podnikání a tyto zásady v praxi naplňuje (</a:t>
            </a:r>
            <a:r>
              <a:rPr lang="cs-CZ" sz="1200" b="1" kern="1200" dirty="0" smtClean="0">
                <a:solidFill>
                  <a:schemeClr val="tx1"/>
                </a:solidFill>
                <a:effectLst/>
                <a:latin typeface="+mn-lt"/>
                <a:ea typeface="+mn-ea"/>
                <a:cs typeface="+mn-cs"/>
              </a:rPr>
              <a:t>Účetní doklady 3 odběratelů a </a:t>
            </a:r>
            <a:r>
              <a:rPr lang="cs-CZ" sz="1200" b="1" u="sng" kern="1200" dirty="0" smtClean="0">
                <a:solidFill>
                  <a:schemeClr val="tx1"/>
                </a:solidFill>
                <a:effectLst/>
                <a:latin typeface="+mn-lt"/>
                <a:ea typeface="+mn-ea"/>
                <a:cs typeface="+mn-cs"/>
              </a:rPr>
              <a:t>3 dodavatelů</a:t>
            </a:r>
            <a:r>
              <a:rPr lang="cs-CZ" sz="1200" b="1" u="none"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se sídlem nebo provozovnou na území MAS ne starší než 12 měsíců, </a:t>
            </a:r>
            <a:r>
              <a:rPr lang="cs-CZ" sz="1200" kern="1200" baseline="0" dirty="0" smtClean="0">
                <a:solidFill>
                  <a:schemeClr val="tx1"/>
                </a:solidFill>
                <a:effectLst/>
                <a:latin typeface="+mn-lt"/>
                <a:ea typeface="+mn-ea"/>
                <a:cs typeface="+mn-cs"/>
              </a:rPr>
              <a:t>průkaz energetické náročnosti budovy – </a:t>
            </a:r>
            <a:r>
              <a:rPr lang="cs-CZ" sz="1200" kern="1200" baseline="0" dirty="0" err="1" smtClean="0">
                <a:solidFill>
                  <a:schemeClr val="tx1"/>
                </a:solidFill>
                <a:effectLst/>
                <a:latin typeface="+mn-lt"/>
                <a:ea typeface="+mn-ea"/>
                <a:cs typeface="+mn-cs"/>
              </a:rPr>
              <a:t>energet</a:t>
            </a:r>
            <a:r>
              <a:rPr lang="cs-CZ" sz="1200" kern="1200" baseline="0" dirty="0" smtClean="0">
                <a:solidFill>
                  <a:schemeClr val="tx1"/>
                </a:solidFill>
                <a:effectLst/>
                <a:latin typeface="+mn-lt"/>
                <a:ea typeface="+mn-ea"/>
                <a:cs typeface="+mn-cs"/>
              </a:rPr>
              <a:t>. štítek A nebo B, zpracovaný </a:t>
            </a:r>
            <a:r>
              <a:rPr lang="cs-CZ" sz="1200" kern="1200" baseline="0" dirty="0" err="1" smtClean="0">
                <a:solidFill>
                  <a:schemeClr val="tx1"/>
                </a:solidFill>
                <a:effectLst/>
                <a:latin typeface="+mn-lt"/>
                <a:ea typeface="+mn-ea"/>
                <a:cs typeface="+mn-cs"/>
              </a:rPr>
              <a:t>environ</a:t>
            </a:r>
            <a:r>
              <a:rPr lang="cs-CZ" sz="1200" kern="1200" baseline="0" dirty="0" smtClean="0">
                <a:solidFill>
                  <a:schemeClr val="tx1"/>
                </a:solidFill>
                <a:effectLst/>
                <a:latin typeface="+mn-lt"/>
                <a:ea typeface="+mn-ea"/>
                <a:cs typeface="+mn-cs"/>
              </a:rPr>
              <a:t>. audit typu EMS/EMAS apod.).</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baseline="0" dirty="0" err="1" smtClean="0">
                <a:solidFill>
                  <a:schemeClr val="tx1"/>
                </a:solidFill>
                <a:effectLst/>
                <a:latin typeface="+mn-lt"/>
                <a:ea typeface="+mn-ea"/>
                <a:cs typeface="+mn-cs"/>
              </a:rPr>
              <a:t>Enviro</a:t>
            </a:r>
            <a:r>
              <a:rPr lang="cs-CZ" sz="1200" b="1" kern="1200" baseline="0" dirty="0" smtClean="0">
                <a:solidFill>
                  <a:schemeClr val="tx1"/>
                </a:solidFill>
                <a:effectLst/>
                <a:latin typeface="+mn-lt"/>
                <a:ea typeface="+mn-ea"/>
                <a:cs typeface="+mn-cs"/>
              </a:rPr>
              <a:t>: </a:t>
            </a:r>
            <a:r>
              <a:rPr lang="cs-CZ" sz="1200" b="1" i="0" u="none" strike="noStrike" kern="1200" baseline="0" dirty="0" smtClean="0">
                <a:solidFill>
                  <a:schemeClr val="tx1"/>
                </a:solidFill>
                <a:effectLst/>
                <a:latin typeface="+mn-lt"/>
                <a:ea typeface="+mn-ea"/>
                <a:cs typeface="+mn-cs"/>
              </a:rPr>
              <a:t>p</a:t>
            </a:r>
            <a:r>
              <a:rPr lang="cs-CZ" sz="1200" b="1" i="0" u="none" strike="noStrike" kern="1200" baseline="0" dirty="0" smtClean="0">
                <a:solidFill>
                  <a:schemeClr val="tx1"/>
                </a:solidFill>
                <a:latin typeface="+mn-lt"/>
                <a:ea typeface="+mn-ea"/>
                <a:cs typeface="+mn-cs"/>
              </a:rPr>
              <a:t>odnik vykonává podnikatelskou činnost, která přispívá k řešení konkrétního environmentálního problému</a:t>
            </a:r>
            <a:r>
              <a:rPr lang="cs-CZ" sz="1200" b="0" i="0" u="none" strike="noStrike" kern="1200" baseline="0" dirty="0" smtClean="0">
                <a:solidFill>
                  <a:schemeClr val="tx1"/>
                </a:solidFill>
                <a:latin typeface="+mn-lt"/>
                <a:ea typeface="+mn-ea"/>
                <a:cs typeface="+mn-cs"/>
              </a:rPr>
              <a:t> - environmentální přínos podnikatelské aktivity je jasně komunikován jak veřejně, tak interně a úspěšnost naplňování environmentálního přínosu podnikatelské aktivity je pravidelně hodnocena, úspěšnost plnění environmentálního přínosu je kvantitativně i kvalitativně hodnocena v interních dokumentech podniku, které musejí být zpracovány do 12 měsíců před ukončením projektu, dále podnik </a:t>
            </a:r>
            <a:r>
              <a:rPr lang="cs-CZ" sz="1200" b="1" i="0" u="none" strike="noStrike" kern="1200" baseline="0" dirty="0" smtClean="0">
                <a:solidFill>
                  <a:schemeClr val="tx1"/>
                </a:solidFill>
                <a:latin typeface="+mn-lt"/>
                <a:ea typeface="+mn-ea"/>
                <a:cs typeface="+mn-cs"/>
              </a:rPr>
              <a:t>zohledňuje environmentální aspekty ve všech fázích podnikání</a:t>
            </a:r>
            <a:r>
              <a:rPr lang="cs-CZ" sz="1200" b="0" i="0" u="none" strike="noStrike" kern="1200" baseline="0" dirty="0" smtClean="0">
                <a:solidFill>
                  <a:schemeClr val="tx1"/>
                </a:solidFill>
                <a:latin typeface="+mn-lt"/>
                <a:ea typeface="+mn-ea"/>
                <a:cs typeface="+mn-cs"/>
              </a:rPr>
              <a:t>, tzn. při výrobě výrobků a/nebo poskytování služeb včetně environmentálně příznivého úřadování (podnik má formulované zásady environmentálně šetrného podnikání – interní předpis nebo jiný relevantní předpis).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latin typeface="+mn-lt"/>
                <a:ea typeface="+mn-ea"/>
                <a:cs typeface="+mn-cs"/>
              </a:rPr>
              <a:t>Účetní doklady </a:t>
            </a:r>
            <a:r>
              <a:rPr lang="cs-CZ" sz="1200" b="1" u="sng" kern="1200" dirty="0" smtClean="0">
                <a:solidFill>
                  <a:schemeClr val="tx1"/>
                </a:solidFill>
                <a:effectLst/>
                <a:latin typeface="+mn-lt"/>
                <a:ea typeface="+mn-ea"/>
                <a:cs typeface="+mn-cs"/>
              </a:rPr>
              <a:t>všech dodavatelů</a:t>
            </a:r>
            <a:r>
              <a:rPr lang="cs-CZ" sz="1200" b="1" u="none"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a 3 hlavních odběratelů se sídlem nebo provozovnou  na území MAS nebo sousedních MAS ne starší než 12 měsíců</a:t>
            </a:r>
            <a:r>
              <a:rPr lang="cs-CZ" sz="1200" b="1" kern="1200" baseline="0" dirty="0" smtClean="0">
                <a:solidFill>
                  <a:schemeClr val="tx1"/>
                </a:solidFill>
                <a:effectLst/>
                <a:latin typeface="+mn-lt"/>
                <a:ea typeface="+mn-ea"/>
                <a:cs typeface="+mn-cs"/>
              </a:rPr>
              <a:t> (sledujeme až na úrovni koncových dodavatelů, uznatelné jsou výjimky typu dodávka surovin či produktů, které nejsou vyráběny/pěstovány v daném území – např. káva apod.).</a:t>
            </a:r>
            <a:endParaRPr lang="cs-CZ" sz="1200" b="1" kern="1200" dirty="0" smtClean="0">
              <a:solidFill>
                <a:schemeClr val="tx1"/>
              </a:solidFill>
              <a:effectLst/>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1" kern="1200" dirty="0" smtClean="0">
                <a:solidFill>
                  <a:schemeClr val="tx1"/>
                </a:solidFill>
                <a:effectLst/>
                <a:latin typeface="+mn-lt"/>
                <a:ea typeface="+mn-ea"/>
                <a:cs typeface="+mn-cs"/>
              </a:rPr>
              <a:t>Zveřejnění zakládacích dokumentů u všech právních forem SP je nejpozději k datu ukončení realizace projektu:</a:t>
            </a:r>
          </a:p>
          <a:p>
            <a:r>
              <a:rPr lang="cs-CZ" baseline="0" dirty="0" smtClean="0"/>
              <a:t>- Obchodní korporace zveřejní tuto informaci ve veřejném rejstříku (www.justice.cz)</a:t>
            </a:r>
          </a:p>
          <a:p>
            <a:pPr marL="0" indent="0">
              <a:buFontTx/>
              <a:buNone/>
            </a:pPr>
            <a:r>
              <a:rPr lang="cs-CZ" baseline="0" dirty="0" smtClean="0"/>
              <a:t>- OSVČ zveřejní např. formou prohlášení na webu organizace nebo jiném veřejně dostupném místě (např. v provozovně)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 NNO zveřejní v příslušném rejstříku dle právní formy organizace </a:t>
            </a:r>
            <a:r>
              <a:rPr lang="cs-CZ" sz="1200" kern="1200" baseline="0" dirty="0" smtClean="0">
                <a:solidFill>
                  <a:schemeClr val="tx1"/>
                </a:solidFill>
                <a:effectLst/>
                <a:latin typeface="+mn-lt"/>
                <a:ea typeface="+mn-ea"/>
                <a:cs typeface="+mn-cs"/>
              </a:rPr>
              <a:t>(</a:t>
            </a:r>
            <a:r>
              <a:rPr lang="cs-CZ" sz="1200" b="0" i="0" u="none" strike="noStrike" kern="1200" baseline="0" dirty="0" smtClean="0">
                <a:solidFill>
                  <a:schemeClr val="tx1"/>
                </a:solidFill>
                <a:latin typeface="+mn-lt"/>
                <a:ea typeface="+mn-ea"/>
                <a:cs typeface="+mn-cs"/>
              </a:rPr>
              <a:t>www.justice.cz, v případě církevních právnických osob registr Ministerstva kultury zveřejněný na http://www3.mkcr.cz/</a:t>
            </a:r>
            <a:r>
              <a:rPr lang="cs-CZ" sz="1200" b="0" i="0" u="none" strike="noStrike" kern="1200" baseline="0" dirty="0" err="1" smtClean="0">
                <a:solidFill>
                  <a:schemeClr val="tx1"/>
                </a:solidFill>
                <a:latin typeface="+mn-lt"/>
                <a:ea typeface="+mn-ea"/>
                <a:cs typeface="+mn-cs"/>
              </a:rPr>
              <a:t>cns_internet</a:t>
            </a:r>
            <a:r>
              <a:rPr lang="cs-CZ" sz="1200" b="0" i="0" u="none" strike="noStrike" kern="1200" baseline="0" dirty="0" smtClean="0">
                <a:solidFill>
                  <a:schemeClr val="tx1"/>
                </a:solidFill>
                <a:latin typeface="+mn-lt"/>
                <a:ea typeface="+mn-ea"/>
                <a:cs typeface="+mn-cs"/>
              </a:rPr>
              <a:t>/), </a:t>
            </a:r>
            <a:r>
              <a:rPr lang="cs-CZ" sz="1200" kern="1200" dirty="0" smtClean="0">
                <a:solidFill>
                  <a:schemeClr val="tx1"/>
                </a:solidFill>
                <a:effectLst/>
                <a:latin typeface="+mn-lt"/>
                <a:ea typeface="+mn-ea"/>
                <a:cs typeface="+mn-cs"/>
              </a:rPr>
              <a:t>z těchto dokumentů musí být jednoznačné, že sociální podnikání probíhá výhradně ve vedlejší činnosti.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latin typeface="+mn-lt"/>
                <a:ea typeface="+mn-ea"/>
                <a:cs typeface="+mn-cs"/>
              </a:rPr>
              <a:t>Doporučte žadatelům, aby principy</a:t>
            </a:r>
            <a:r>
              <a:rPr lang="cs-CZ" sz="1200" b="1" kern="1200" baseline="0" dirty="0" smtClean="0">
                <a:solidFill>
                  <a:schemeClr val="tx1"/>
                </a:solidFill>
                <a:effectLst/>
                <a:latin typeface="+mn-lt"/>
                <a:ea typeface="+mn-ea"/>
                <a:cs typeface="+mn-cs"/>
              </a:rPr>
              <a:t> integračního/environmentálního</a:t>
            </a:r>
            <a:r>
              <a:rPr lang="cs-CZ" sz="1200" b="1" kern="1200" dirty="0" smtClean="0">
                <a:solidFill>
                  <a:schemeClr val="tx1"/>
                </a:solidFill>
                <a:effectLst/>
                <a:latin typeface="+mn-lt"/>
                <a:ea typeface="+mn-ea"/>
                <a:cs typeface="+mn-cs"/>
              </a:rPr>
              <a:t> sociálního podnikání zapracovali do zakládacích dokumentů při založení společnosti</a:t>
            </a:r>
            <a:r>
              <a:rPr lang="cs-CZ" sz="1200" kern="1200" dirty="0" smtClean="0">
                <a:solidFill>
                  <a:schemeClr val="tx1"/>
                </a:solidFill>
                <a:effectLst/>
                <a:latin typeface="+mn-lt"/>
                <a:ea typeface="+mn-ea"/>
                <a:cs typeface="+mn-cs"/>
              </a:rPr>
              <a:t>. </a:t>
            </a:r>
          </a:p>
          <a:p>
            <a:pPr marL="0" indent="0">
              <a:buFontTx/>
              <a:buNone/>
            </a:pPr>
            <a:endParaRPr lang="cs-CZ" b="1" baseline="0" dirty="0" smtClean="0"/>
          </a:p>
          <a:p>
            <a:pPr marL="0" indent="0">
              <a:buFontTx/>
              <a:buNone/>
            </a:pPr>
            <a:r>
              <a:rPr lang="cs-CZ" b="1" baseline="0" dirty="0" smtClean="0"/>
              <a:t>Integrační soc. podnik </a:t>
            </a:r>
            <a:r>
              <a:rPr lang="cs-CZ" baseline="0" dirty="0" smtClean="0"/>
              <a:t>– Příloha č. 6 výzvy ŘO 047</a:t>
            </a:r>
          </a:p>
          <a:p>
            <a:pPr marL="0" indent="0">
              <a:buFontTx/>
              <a:buNone/>
            </a:pPr>
            <a:r>
              <a:rPr lang="cs-CZ" b="1" baseline="0" dirty="0" smtClean="0"/>
              <a:t>Environmentální soc. podnik </a:t>
            </a:r>
            <a:r>
              <a:rPr lang="cs-CZ" baseline="0" dirty="0" smtClean="0"/>
              <a:t>– Příloha č. 7 výzvy ŘO 047</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77</a:t>
            </a:fld>
            <a:endParaRPr lang="cs-CZ" dirty="0"/>
          </a:p>
        </p:txBody>
      </p:sp>
    </p:spTree>
    <p:extLst>
      <p:ext uri="{BB962C8B-B14F-4D97-AF65-F5344CB8AC3E}">
        <p14:creationId xmlns:p14="http://schemas.microsoft.com/office/powerpoint/2010/main" val="28956999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baseline="0" dirty="0" smtClean="0">
                <a:solidFill>
                  <a:schemeClr val="tx1"/>
                </a:solidFill>
                <a:effectLst/>
                <a:latin typeface="+mn-lt"/>
                <a:ea typeface="+mn-ea"/>
                <a:cs typeface="+mn-cs"/>
              </a:rPr>
              <a:t>Nová činnost: </a:t>
            </a:r>
          </a:p>
          <a:p>
            <a:r>
              <a:rPr lang="cs-CZ" sz="1200" kern="1200" dirty="0" smtClean="0">
                <a:solidFill>
                  <a:schemeClr val="tx1"/>
                </a:solidFill>
                <a:effectLst/>
                <a:latin typeface="+mn-lt"/>
                <a:ea typeface="+mn-ea"/>
                <a:cs typeface="+mn-cs"/>
              </a:rPr>
              <a:t>a) podnikatelská aktivita nově vzniklého subjektu (nerelevantní pro NNO), </a:t>
            </a:r>
          </a:p>
          <a:p>
            <a:r>
              <a:rPr lang="cs-CZ" sz="1200" kern="1200" dirty="0" smtClean="0">
                <a:solidFill>
                  <a:schemeClr val="tx1"/>
                </a:solidFill>
                <a:effectLst/>
                <a:latin typeface="+mn-lt"/>
                <a:ea typeface="+mn-ea"/>
                <a:cs typeface="+mn-cs"/>
              </a:rPr>
              <a:t>b) podnikatelská aktivita jako nově zřízená živnost subjektu již existujícího,</a:t>
            </a:r>
          </a:p>
          <a:p>
            <a:r>
              <a:rPr lang="cs-CZ" sz="1200" kern="1200" dirty="0" smtClean="0">
                <a:solidFill>
                  <a:schemeClr val="tx1"/>
                </a:solidFill>
                <a:effectLst/>
                <a:latin typeface="+mn-lt"/>
                <a:ea typeface="+mn-ea"/>
                <a:cs typeface="+mn-cs"/>
              </a:rPr>
              <a:t>c) podnikatelská aktivita jako nový obor činnosti v rámci stávajícího oprávnění k podnikání,</a:t>
            </a:r>
          </a:p>
          <a:p>
            <a:r>
              <a:rPr lang="cs-CZ" sz="1200" kern="1200" dirty="0" smtClean="0">
                <a:solidFill>
                  <a:schemeClr val="tx1"/>
                </a:solidFill>
                <a:effectLst/>
                <a:latin typeface="+mn-lt"/>
                <a:ea typeface="+mn-ea"/>
                <a:cs typeface="+mn-cs"/>
              </a:rPr>
              <a:t>d) podnikatelská aktivita jako nový produkt/služba v rámci stávajícího živnostenského oprávnění, přičemž podmínkou novosti je možnost oddělit nový produkt/službu od stávajícího podnikání a to jak při přípravě podnikatelského záměru a finančního plánu, tak při prokazování udržitelnosti   </a:t>
            </a:r>
          </a:p>
          <a:p>
            <a:r>
              <a:rPr lang="cs-CZ" sz="1200" kern="1200" dirty="0" smtClean="0">
                <a:solidFill>
                  <a:schemeClr val="tx1"/>
                </a:solidFill>
                <a:effectLst/>
                <a:latin typeface="+mn-lt"/>
                <a:ea typeface="+mn-ea"/>
                <a:cs typeface="+mn-cs"/>
              </a:rPr>
              <a:t>e) podnikatelská aktivita jako nově zřízená provozovna poskytující stávající službu, avšak takovou, jejíž poskytování je jednoznačně vázáno k místu provozovny (např. otevření další kavárny/prádelny na jiném místě); zřízením nové provozovny bude uspokojena poptávka nových/jiných zákazníků; nově zřízená provozovna musí být ekonomicky soběstačná, tzn., žadatel zaciluje podnikatelský plán jen na ni, prokazuje konkurenceschopnost nové služby v nové provozovně s ohledem na místní trh aj.</a:t>
            </a:r>
          </a:p>
          <a:p>
            <a:r>
              <a:rPr lang="cs-CZ" sz="1200" b="1" i="0" u="none" strike="noStrike" kern="1200" baseline="0" dirty="0" smtClean="0">
                <a:solidFill>
                  <a:schemeClr val="tx1"/>
                </a:solidFill>
                <a:latin typeface="+mn-lt"/>
                <a:ea typeface="+mn-ea"/>
                <a:cs typeface="+mn-cs"/>
              </a:rPr>
              <a:t>Novost podnikatelské aktivity, resp. informace k nové podnikatelské aktivitě uvedené v předložené dokumentaci, budou prověřovány také z veřejně dostupných zdrojů. </a:t>
            </a:r>
            <a:endParaRPr lang="cs-CZ" sz="1200" b="1" kern="1200" dirty="0" smtClean="0">
              <a:solidFill>
                <a:schemeClr val="tx1"/>
              </a:solidFill>
              <a:effectLst/>
              <a:latin typeface="+mn-lt"/>
              <a:ea typeface="+mn-ea"/>
              <a:cs typeface="+mn-cs"/>
            </a:endParaRPr>
          </a:p>
          <a:p>
            <a:endParaRPr lang="cs-CZ" sz="1200" b="1" kern="1200" dirty="0" smtClean="0">
              <a:solidFill>
                <a:schemeClr val="tx1"/>
              </a:solidFill>
              <a:effectLst/>
              <a:latin typeface="+mn-lt"/>
              <a:ea typeface="+mn-ea"/>
              <a:cs typeface="+mn-cs"/>
            </a:endParaRPr>
          </a:p>
          <a:p>
            <a:r>
              <a:rPr lang="cs-CZ" sz="1200" b="1" i="0" u="none" strike="noStrike" kern="1200" baseline="0" dirty="0" smtClean="0">
                <a:solidFill>
                  <a:schemeClr val="tx1"/>
                </a:solidFill>
                <a:latin typeface="+mn-lt"/>
                <a:ea typeface="+mn-ea"/>
                <a:cs typeface="+mn-cs"/>
              </a:rPr>
              <a:t>Způsobilé výdaje projektu </a:t>
            </a:r>
            <a:r>
              <a:rPr lang="cs-CZ" sz="1200" b="0" i="0" u="none" strike="noStrike" kern="1200" baseline="0" dirty="0" smtClean="0">
                <a:solidFill>
                  <a:schemeClr val="tx1"/>
                </a:solidFill>
                <a:latin typeface="+mn-lt"/>
                <a:ea typeface="+mn-ea"/>
                <a:cs typeface="+mn-cs"/>
              </a:rPr>
              <a:t>se vždy týkají jen nových podnikatelských aktivit definovaných výše. V žádném případě nelze z dotace financovat stávající podnikatelské aktivity žadatele (žadatel může novou ekonomickou činnost, která je předmětem podpory, začít vykonávat nejdříve s datem zahájení realizace projektu uvedeném v právním aktu). Předmětem žádosti musí být výhradně nová podnikatelská aktivita definovaná výše, z čehož vyplývá, že plnění principů sociálního podnikání definované v přílohách 6 a 7 výzvy bude sledováno jen u nové podnikatelské aktivity definované výše pod body b) až e). Nová podnikatelská aktivita musí být jednoznačně oddělena od stávající činnosti. </a:t>
            </a:r>
            <a:endParaRPr lang="cs-CZ" sz="1200" kern="1200" dirty="0" smtClean="0">
              <a:solidFill>
                <a:schemeClr val="tx1"/>
              </a:solidFill>
              <a:effectLst/>
              <a:latin typeface="+mn-lt"/>
              <a:ea typeface="+mn-ea"/>
              <a:cs typeface="+mn-cs"/>
            </a:endParaRPr>
          </a:p>
          <a:p>
            <a:endParaRPr lang="cs-CZ" sz="1200" b="1"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Za nový podnikatelský subjekt nelze považovat: </a:t>
            </a:r>
          </a:p>
          <a:p>
            <a:pPr lvl="0"/>
            <a:r>
              <a:rPr lang="cs-CZ" sz="1200" kern="1200" dirty="0" smtClean="0">
                <a:solidFill>
                  <a:schemeClr val="tx1"/>
                </a:solidFill>
                <a:effectLst/>
                <a:latin typeface="+mn-lt"/>
                <a:ea typeface="+mn-ea"/>
                <a:cs typeface="+mn-cs"/>
              </a:rPr>
              <a:t>- právní subjekt, který byl zakoupen jiným právním subjektem/OSVČ se stejným předmětem a místem podnikání, a ve kterém vznikla shodná pracovní místa, </a:t>
            </a:r>
          </a:p>
          <a:p>
            <a:pPr marL="171450" indent="-171450">
              <a:buFontTx/>
              <a:buChar char="-"/>
            </a:pPr>
            <a:r>
              <a:rPr lang="cs-CZ" sz="1200" kern="1200" dirty="0" smtClean="0">
                <a:solidFill>
                  <a:schemeClr val="tx1"/>
                </a:solidFill>
                <a:effectLst/>
                <a:latin typeface="+mn-lt"/>
                <a:ea typeface="+mn-ea"/>
                <a:cs typeface="+mn-cs"/>
              </a:rPr>
              <a:t>podnikatelský subjekt nově vzniklý pouze formálním přesunem podnikání (zaměstnanců z cílových skupin, předmětu a místa podnikání) z již fungujícího/zakládajícího subjektu.</a:t>
            </a:r>
          </a:p>
          <a:p>
            <a:pPr marL="171450" indent="-171450">
              <a:buFontTx/>
              <a:buChar char="-"/>
            </a:pPr>
            <a:endParaRPr lang="cs-CZ" sz="1200" kern="1200" dirty="0" smtClean="0">
              <a:solidFill>
                <a:schemeClr val="tx1"/>
              </a:solidFill>
              <a:effectLst/>
              <a:latin typeface="+mn-lt"/>
              <a:ea typeface="+mn-ea"/>
              <a:cs typeface="+mn-cs"/>
            </a:endParaRPr>
          </a:p>
          <a:p>
            <a:pPr marL="0" indent="0">
              <a:buFontTx/>
              <a:buNone/>
            </a:pPr>
            <a:r>
              <a:rPr lang="cs-CZ" sz="1200" b="0" i="0" u="none" strike="noStrike" kern="1200" baseline="0" dirty="0" smtClean="0">
                <a:solidFill>
                  <a:schemeClr val="tx1"/>
                </a:solidFill>
                <a:latin typeface="+mn-lt"/>
                <a:ea typeface="+mn-ea"/>
                <a:cs typeface="+mn-cs"/>
              </a:rPr>
              <a:t>V rámci této aktivity nelze hradit poskytování sociálních služeb podle zákona č.108/2006 Sb., o sociálních službách, a to jak v rozsahu základních, tak i fakultativních činností. Doporučujeme žadatelům při přípravě projektů konzultovat projektové záměry s ŘO OPZ a podnikatelské plány s lokálními konzultanty MPSV. </a:t>
            </a:r>
            <a:endParaRPr lang="cs-CZ" sz="1200" kern="1200" dirty="0" smtClean="0">
              <a:solidFill>
                <a:schemeClr val="tx1"/>
              </a:solidFill>
              <a:effectLst/>
              <a:latin typeface="+mn-lt"/>
              <a:ea typeface="+mn-ea"/>
              <a:cs typeface="+mn-cs"/>
            </a:endParaRPr>
          </a:p>
          <a:p>
            <a:endParaRPr lang="cs-CZ" sz="1200" kern="1200" baseline="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78</a:t>
            </a:fld>
            <a:endParaRPr lang="cs-CZ" dirty="0"/>
          </a:p>
        </p:txBody>
      </p:sp>
    </p:spTree>
    <p:extLst>
      <p:ext uri="{BB962C8B-B14F-4D97-AF65-F5344CB8AC3E}">
        <p14:creationId xmlns:p14="http://schemas.microsoft.com/office/powerpoint/2010/main" val="7411648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79</a:t>
            </a:fld>
            <a:endParaRPr lang="cs-CZ" dirty="0"/>
          </a:p>
        </p:txBody>
      </p:sp>
    </p:spTree>
    <p:extLst>
      <p:ext uri="{BB962C8B-B14F-4D97-AF65-F5344CB8AC3E}">
        <p14:creationId xmlns:p14="http://schemas.microsoft.com/office/powerpoint/2010/main" val="7411648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Psychosociální podpora </a:t>
            </a:r>
            <a:r>
              <a:rPr lang="cs-CZ" dirty="0" smtClean="0"/>
              <a:t>- nenazývat sociálním pracovníkem, aby nedocházelo k obcházení zákona č. 108/2006 Sb., o sociálních službách.</a:t>
            </a:r>
          </a:p>
          <a:p>
            <a:endParaRPr lang="cs-CZ" dirty="0" smtClean="0"/>
          </a:p>
          <a:p>
            <a:r>
              <a:rPr lang="cs-CZ" b="1" dirty="0" smtClean="0"/>
              <a:t>Kvalifikací členů realizačního týmu se rozumí </a:t>
            </a:r>
            <a:r>
              <a:rPr lang="cs-CZ" sz="1200" kern="1200" dirty="0" smtClean="0">
                <a:solidFill>
                  <a:schemeClr val="tx1"/>
                </a:solidFill>
                <a:effectLst/>
                <a:latin typeface="+mn-lt"/>
                <a:ea typeface="+mn-ea"/>
                <a:cs typeface="+mn-cs"/>
              </a:rPr>
              <a:t>vyučení v oboru, SŠ, VŠ v oboru nebo osvědčení o profesní kvalifikaci podle zákona č. 179/2006 Sb., o ověřování a uznávání výsledků dalšího vzdělávání.</a:t>
            </a:r>
          </a:p>
          <a:p>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Vzdělávání zaměstnanců sociálního podniku mimo CS </a:t>
            </a:r>
            <a:r>
              <a:rPr lang="cs-CZ" b="1" baseline="0" dirty="0" smtClean="0"/>
              <a:t> </a:t>
            </a:r>
            <a:r>
              <a:rPr lang="cs-CZ" baseline="0" dirty="0" smtClean="0"/>
              <a:t>- </a:t>
            </a:r>
            <a:r>
              <a:rPr lang="cs-CZ" dirty="0" smtClean="0"/>
              <a:t>kurzy pro zefektivnění práce s cílovou skupinou nebo kurzy zaměřené na rozvoj kompetencí v řízení podniku.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80</a:t>
            </a:fld>
            <a:endParaRPr lang="cs-CZ" dirty="0"/>
          </a:p>
        </p:txBody>
      </p:sp>
    </p:spTree>
    <p:extLst>
      <p:ext uri="{BB962C8B-B14F-4D97-AF65-F5344CB8AC3E}">
        <p14:creationId xmlns:p14="http://schemas.microsoft.com/office/powerpoint/2010/main" val="7411648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a:p>
            <a:r>
              <a:rPr lang="cs-CZ" b="1" baseline="0" dirty="0" smtClean="0"/>
              <a:t>Každou položku řádně a konkrétně zdůvodnit v projektové žádosti, Podnikatelském plánu a uvést danou položku ve Finančním plánu, možno přiložit i dokumentaci té položky (fotografie) a nutno prokázat její nezbytnost pro realizaci projektu </a:t>
            </a:r>
            <a:r>
              <a:rPr lang="cs-CZ" baseline="0" dirty="0" smtClean="0"/>
              <a:t>– např. v žádosti zmíněn zahradnický traktor, který nebyl v projektové žádosti řádně zdůvodněn, položka byla pokrácena na částku, která byla zjištěna dle průzkumu trhu.</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81</a:t>
            </a:fld>
            <a:endParaRPr lang="cs-CZ" dirty="0"/>
          </a:p>
        </p:txBody>
      </p:sp>
    </p:spTree>
    <p:extLst>
      <p:ext uri="{BB962C8B-B14F-4D97-AF65-F5344CB8AC3E}">
        <p14:creationId xmlns:p14="http://schemas.microsoft.com/office/powerpoint/2010/main" val="7411648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82</a:t>
            </a:fld>
            <a:endParaRPr lang="cs-CZ" dirty="0"/>
          </a:p>
        </p:txBody>
      </p:sp>
    </p:spTree>
    <p:extLst>
      <p:ext uri="{BB962C8B-B14F-4D97-AF65-F5344CB8AC3E}">
        <p14:creationId xmlns:p14="http://schemas.microsoft.com/office/powerpoint/2010/main" val="31336042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83</a:t>
            </a:fld>
            <a:endParaRPr lang="cs-CZ" dirty="0"/>
          </a:p>
        </p:txBody>
      </p:sp>
    </p:spTree>
    <p:extLst>
      <p:ext uri="{BB962C8B-B14F-4D97-AF65-F5344CB8AC3E}">
        <p14:creationId xmlns:p14="http://schemas.microsoft.com/office/powerpoint/2010/main" val="25234023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Nové podnikatelské aktivity a environmentální sociální podniky konzultovat s ŘO OPZ,</a:t>
            </a:r>
            <a:r>
              <a:rPr lang="cs-CZ" baseline="0" dirty="0" smtClean="0"/>
              <a:t> podnikatelské plány s lokálními konzultanty, environmentální sociální podniky s lokálními konzultanty s environmentálním zaměřením. </a:t>
            </a:r>
            <a:endParaRPr lang="cs-CZ" dirty="0" smtClean="0"/>
          </a:p>
          <a:p>
            <a:endParaRPr lang="cs-CZ" dirty="0" smtClean="0"/>
          </a:p>
          <a:p>
            <a:r>
              <a:rPr lang="cs-CZ" b="1" u="sng" dirty="0" smtClean="0"/>
              <a:t>Projekt Podpora</a:t>
            </a:r>
            <a:r>
              <a:rPr lang="cs-CZ" b="1" u="sng" baseline="0" dirty="0" smtClean="0"/>
              <a:t> sociálního podnikání v ČR pokračuje (PSSP) – projekt byl zahájen v prosinci 2016</a:t>
            </a:r>
          </a:p>
          <a:p>
            <a:endParaRPr lang="cs-CZ" baseline="0" dirty="0" smtClean="0"/>
          </a:p>
          <a:p>
            <a:r>
              <a:rPr lang="cs-CZ" sz="1050" b="1" dirty="0" smtClean="0"/>
              <a:t>Lokální konzultanti </a:t>
            </a:r>
            <a:r>
              <a:rPr lang="cs-CZ" sz="1050" dirty="0" smtClean="0"/>
              <a:t>- </a:t>
            </a:r>
            <a:r>
              <a:rPr lang="cs-CZ" sz="1050" kern="1200" dirty="0" smtClean="0">
                <a:solidFill>
                  <a:schemeClr val="tx1"/>
                </a:solidFill>
                <a:effectLst/>
                <a:latin typeface="+mn-lt"/>
                <a:ea typeface="+mn-ea"/>
                <a:cs typeface="+mn-cs"/>
              </a:rPr>
              <a:t>poskytují konzultace v oblasti sociálního podnikání budoucím nebo současným zaměstnavatelům v oblasti sociálního podnikání, seznamují s praktickým chodem sociálního podniku, poskytují informace k založení sociálního podniku a k podnikatelským záměrům, předávají kontakty na relevantní subjekty v regionu a především sdílí své praktické zkušenosti. </a:t>
            </a:r>
            <a:r>
              <a:rPr lang="cs-CZ" sz="1050" b="1" kern="1200" dirty="0" smtClean="0">
                <a:solidFill>
                  <a:schemeClr val="tx1"/>
                </a:solidFill>
                <a:effectLst/>
                <a:latin typeface="+mn-lt"/>
                <a:ea typeface="+mn-ea"/>
                <a:cs typeface="+mn-cs"/>
              </a:rPr>
              <a:t>Konzultovat</a:t>
            </a:r>
            <a:r>
              <a:rPr lang="cs-CZ" sz="1050" b="1" kern="1200" baseline="0" dirty="0" smtClean="0">
                <a:solidFill>
                  <a:schemeClr val="tx1"/>
                </a:solidFill>
                <a:effectLst/>
                <a:latin typeface="+mn-lt"/>
                <a:ea typeface="+mn-ea"/>
                <a:cs typeface="+mn-cs"/>
              </a:rPr>
              <a:t> s nimi své projektové záměry v oblasti sociálního podnikání. </a:t>
            </a:r>
            <a:endParaRPr lang="cs-CZ" sz="1050" kern="1200" dirty="0" smtClean="0">
              <a:solidFill>
                <a:schemeClr val="tx1"/>
              </a:solidFill>
              <a:effectLst/>
              <a:latin typeface="+mn-lt"/>
              <a:ea typeface="+mn-ea"/>
              <a:cs typeface="+mn-cs"/>
            </a:endParaRPr>
          </a:p>
          <a:p>
            <a:endParaRPr lang="cs-CZ" sz="1050" kern="1200" dirty="0" smtClean="0">
              <a:solidFill>
                <a:schemeClr val="tx1"/>
              </a:solidFill>
              <a:effectLst/>
              <a:latin typeface="+mn-lt"/>
              <a:ea typeface="+mn-ea"/>
              <a:cs typeface="+mn-cs"/>
            </a:endParaRPr>
          </a:p>
          <a:p>
            <a:r>
              <a:rPr lang="cs-CZ" sz="1050" b="1" kern="1200" dirty="0" smtClean="0">
                <a:solidFill>
                  <a:schemeClr val="tx1"/>
                </a:solidFill>
                <a:effectLst/>
                <a:latin typeface="+mn-lt"/>
                <a:ea typeface="+mn-ea"/>
                <a:cs typeface="+mn-cs"/>
              </a:rPr>
              <a:t>Kouči/experti</a:t>
            </a:r>
            <a:r>
              <a:rPr lang="cs-CZ" sz="1050" kern="1200" dirty="0" smtClean="0">
                <a:solidFill>
                  <a:schemeClr val="tx1"/>
                </a:solidFill>
                <a:effectLst/>
                <a:latin typeface="+mn-lt"/>
                <a:ea typeface="+mn-ea"/>
                <a:cs typeface="+mn-cs"/>
              </a:rPr>
              <a:t> - </a:t>
            </a:r>
            <a:r>
              <a:rPr lang="cs-CZ" sz="1200" kern="1200" dirty="0" smtClean="0">
                <a:solidFill>
                  <a:schemeClr val="tx1"/>
                </a:solidFill>
                <a:effectLst/>
                <a:latin typeface="+mn-lt"/>
                <a:ea typeface="+mn-ea"/>
                <a:cs typeface="+mn-cs"/>
              </a:rPr>
              <a:t>poskytují specializovanou poradenskou činnost v oblastech krizového řízení organizace, managementu, </a:t>
            </a:r>
            <a:r>
              <a:rPr lang="cs-CZ" sz="1200" kern="1200" dirty="0" err="1" smtClean="0">
                <a:solidFill>
                  <a:schemeClr val="tx1"/>
                </a:solidFill>
                <a:effectLst/>
                <a:latin typeface="+mn-lt"/>
                <a:ea typeface="+mn-ea"/>
                <a:cs typeface="+mn-cs"/>
              </a:rPr>
              <a:t>gastropodnikání</a:t>
            </a:r>
            <a:r>
              <a:rPr lang="cs-CZ" sz="1200" kern="1200" dirty="0" smtClean="0">
                <a:solidFill>
                  <a:schemeClr val="tx1"/>
                </a:solidFill>
                <a:effectLst/>
                <a:latin typeface="+mn-lt"/>
                <a:ea typeface="+mn-ea"/>
                <a:cs typeface="+mn-cs"/>
              </a:rPr>
              <a:t>, nastavení efektivní marketingové strategie, cash </a:t>
            </a:r>
            <a:r>
              <a:rPr lang="cs-CZ" sz="1200" kern="1200" dirty="0" err="1" smtClean="0">
                <a:solidFill>
                  <a:schemeClr val="tx1"/>
                </a:solidFill>
                <a:effectLst/>
                <a:latin typeface="+mn-lt"/>
                <a:ea typeface="+mn-ea"/>
                <a:cs typeface="+mn-cs"/>
              </a:rPr>
              <a:t>flow</a:t>
            </a:r>
            <a:r>
              <a:rPr lang="cs-CZ" sz="1200" kern="1200" dirty="0" smtClean="0">
                <a:solidFill>
                  <a:schemeClr val="tx1"/>
                </a:solidFill>
                <a:effectLst/>
                <a:latin typeface="+mn-lt"/>
                <a:ea typeface="+mn-ea"/>
                <a:cs typeface="+mn-cs"/>
              </a:rPr>
              <a:t>, zajištění udržitelnosti podnikání po skončení finanční podpory, získávání zakázek, prací s cílovými skupinami atd.</a:t>
            </a:r>
            <a:r>
              <a:rPr lang="cs-CZ" sz="1050" kern="1200" baseline="0" dirty="0" smtClean="0">
                <a:solidFill>
                  <a:schemeClr val="tx1"/>
                </a:solidFill>
                <a:effectLst/>
                <a:latin typeface="+mn-lt"/>
                <a:ea typeface="+mn-ea"/>
                <a:cs typeface="+mn-cs"/>
              </a:rPr>
              <a:t> </a:t>
            </a:r>
          </a:p>
          <a:p>
            <a:endParaRPr lang="cs-CZ" sz="1050" kern="1200" baseline="0" dirty="0" smtClean="0">
              <a:solidFill>
                <a:schemeClr val="tx1"/>
              </a:solidFill>
              <a:effectLst/>
              <a:latin typeface="+mn-lt"/>
              <a:ea typeface="+mn-ea"/>
              <a:cs typeface="+mn-cs"/>
            </a:endParaRPr>
          </a:p>
          <a:p>
            <a:r>
              <a:rPr lang="cs-CZ" sz="1050" b="1" kern="1200" baseline="0" dirty="0" smtClean="0">
                <a:solidFill>
                  <a:schemeClr val="tx1"/>
                </a:solidFill>
                <a:effectLst/>
                <a:latin typeface="+mn-lt"/>
                <a:ea typeface="+mn-ea"/>
                <a:cs typeface="+mn-cs"/>
              </a:rPr>
              <a:t>Stáže v sociálních podnicích </a:t>
            </a:r>
            <a:r>
              <a:rPr lang="cs-CZ" sz="1050" kern="1200" baseline="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Smyslem stáží je přenos informací o fungování sociálních podniků a zvýšení kompetencí pro založení nebo řízení sociálních podniků. Dále pak poskytnutí reálného vhledu do sociálního podnikání a navazování cenných kontaktů. Stáž může být uskutečněna ve vybraném sociálním podniku, či v neziskové organizaci věnující se problematice sociálního vyloučení, integrace na trh práce nebo osobám se zdravotním či sociálním znevýhodněním, za účelem nabytí zkušeností s prací s cílovou skupinou.</a:t>
            </a:r>
          </a:p>
          <a:p>
            <a:endParaRPr lang="cs-CZ" sz="1050" kern="1200" dirty="0" smtClean="0">
              <a:solidFill>
                <a:schemeClr val="tx1"/>
              </a:solidFill>
              <a:effectLst/>
              <a:latin typeface="+mn-lt"/>
              <a:ea typeface="+mn-ea"/>
              <a:cs typeface="+mn-cs"/>
            </a:endParaRPr>
          </a:p>
          <a:p>
            <a:endParaRPr lang="cs-CZ" sz="1050" kern="1200" dirty="0" smtClean="0">
              <a:solidFill>
                <a:schemeClr val="tx1"/>
              </a:solidFill>
              <a:effectLst/>
              <a:latin typeface="+mn-lt"/>
              <a:ea typeface="+mn-ea"/>
              <a:cs typeface="+mn-cs"/>
            </a:endParaRPr>
          </a:p>
          <a:p>
            <a:endParaRPr lang="cs-CZ" sz="105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84</a:t>
            </a:fld>
            <a:endParaRPr lang="cs-CZ" dirty="0"/>
          </a:p>
        </p:txBody>
      </p:sp>
    </p:spTree>
    <p:extLst>
      <p:ext uri="{BB962C8B-B14F-4D97-AF65-F5344CB8AC3E}">
        <p14:creationId xmlns:p14="http://schemas.microsoft.com/office/powerpoint/2010/main" val="5991186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85</a:t>
            </a:fld>
            <a:endParaRPr lang="cs-CZ" dirty="0"/>
          </a:p>
        </p:txBody>
      </p:sp>
    </p:spTree>
    <p:extLst>
      <p:ext uri="{BB962C8B-B14F-4D97-AF65-F5344CB8AC3E}">
        <p14:creationId xmlns:p14="http://schemas.microsoft.com/office/powerpoint/2010/main" val="279067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Musí existovat mechanismus pro posouzení dosažených výstupů a výsledků.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U indikátorů se setkáváme s dělením na: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a) Výstupy</a:t>
            </a:r>
            <a:r>
              <a:rPr lang="cs-CZ" sz="1200" kern="1200" dirty="0" smtClean="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smtClean="0">
                <a:solidFill>
                  <a:schemeClr val="tx1"/>
                </a:solidFill>
                <a:effectLst/>
                <a:latin typeface="+mn-lt"/>
                <a:ea typeface="+mn-ea"/>
                <a:cs typeface="+mn-cs"/>
              </a:rPr>
              <a:t>závazné indikátory</a:t>
            </a:r>
            <a:r>
              <a:rPr lang="cs-CZ" sz="1200" kern="1200" dirty="0" smtClean="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b) Výsledky</a:t>
            </a:r>
            <a:r>
              <a:rPr lang="cs-CZ" sz="1200" kern="1200" dirty="0" smtClean="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smtClean="0">
                <a:solidFill>
                  <a:schemeClr val="tx1"/>
                </a:solidFill>
                <a:effectLst/>
                <a:latin typeface="+mn-lt"/>
                <a:ea typeface="+mn-ea"/>
                <a:cs typeface="+mn-cs"/>
              </a:rPr>
              <a:t>nejsou závazné, ale je nutné je vykazovat a sledovat</a:t>
            </a:r>
            <a:r>
              <a:rPr lang="cs-CZ" sz="1200" kern="1200" dirty="0" smtClean="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Rizika:</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Příklady možných rizik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nenaplnění počtu účastníků z cílové skupiny,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kvalifikovaného personálu pro zajištění realizace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odstoupení partnera, resp. neplnění závazků partnera,</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financí.</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86</a:t>
            </a:fld>
            <a:endParaRPr lang="cs-CZ" dirty="0"/>
          </a:p>
        </p:txBody>
      </p:sp>
    </p:spTree>
    <p:extLst>
      <p:ext uri="{BB962C8B-B14F-4D97-AF65-F5344CB8AC3E}">
        <p14:creationId xmlns:p14="http://schemas.microsoft.com/office/powerpoint/2010/main" val="27906736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solidFill>
                  <a:srgbClr val="FF0000"/>
                </a:solidFill>
              </a:rPr>
              <a:t>Před</a:t>
            </a:r>
            <a:r>
              <a:rPr lang="cs-CZ" baseline="0" dirty="0" smtClean="0">
                <a:solidFill>
                  <a:srgbClr val="FF0000"/>
                </a:solidFill>
              </a:rPr>
              <a:t> prezentací 86 je potřeba je uvést – prosím doplnit do pozn.</a:t>
            </a:r>
            <a:endParaRPr lang="cs-CZ"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87</a:t>
            </a:fld>
            <a:endParaRPr lang="cs-CZ" dirty="0"/>
          </a:p>
        </p:txBody>
      </p:sp>
    </p:spTree>
    <p:extLst>
      <p:ext uri="{BB962C8B-B14F-4D97-AF65-F5344CB8AC3E}">
        <p14:creationId xmlns:p14="http://schemas.microsoft.com/office/powerpoint/2010/main" val="152021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smtClean="0">
              <a:solidFill>
                <a:schemeClr val="tx1"/>
              </a:solidFill>
              <a:effectLst/>
              <a:latin typeface="+mn-lt"/>
              <a:ea typeface="+mn-ea"/>
              <a:cs typeface="+mn-cs"/>
            </a:endParaRPr>
          </a:p>
          <a:p>
            <a:pPr hangingPunct="0"/>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smtClean="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a:t>
            </a:fld>
            <a:endParaRPr lang="cs-CZ"/>
          </a:p>
        </p:txBody>
      </p:sp>
    </p:spTree>
    <p:extLst>
      <p:ext uri="{BB962C8B-B14F-4D97-AF65-F5344CB8AC3E}">
        <p14:creationId xmlns:p14="http://schemas.microsoft.com/office/powerpoint/2010/main" val="2929037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540000" y="4032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2"/>
          <p:cNvSpPr>
            <a:spLocks noGrp="1"/>
          </p:cNvSpPr>
          <p:nvPr>
            <p:ph idx="10"/>
          </p:nvPr>
        </p:nvSpPr>
        <p:spPr>
          <a:xfrm>
            <a:off x="540000" y="2412000"/>
            <a:ext cx="8064000" cy="3744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ceske-socialni-podnikani.cz/"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www.ceske-socialni-podnikani.cz/cz/kdo-poradi/experti-kouci" TargetMode="External"/><Relationship Id="rId4" Type="http://schemas.openxmlformats.org/officeDocument/2006/relationships/hyperlink" Target="http://www.ceske-socialni-podnikani.cz/cz/kdo-poradi/lokalni-konzultanti-mpsv"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1844824"/>
            <a:ext cx="6696744" cy="1224000"/>
          </a:xfrm>
        </p:spPr>
        <p:txBody>
          <a:bodyPr/>
          <a:lstStyle/>
          <a:p>
            <a:r>
              <a:rPr lang="cs-CZ" dirty="0" smtClean="0"/>
              <a:t>Seminář pro žadatele</a:t>
            </a:r>
            <a:endParaRPr lang="cs-CZ" dirty="0"/>
          </a:p>
        </p:txBody>
      </p:sp>
      <p:sp>
        <p:nvSpPr>
          <p:cNvPr id="6" name="Zástupný symbol pro text 5"/>
          <p:cNvSpPr>
            <a:spLocks noGrp="1"/>
          </p:cNvSpPr>
          <p:nvPr>
            <p:ph type="body" sz="quarter" idx="13"/>
          </p:nvPr>
        </p:nvSpPr>
        <p:spPr>
          <a:xfrm>
            <a:off x="1763688" y="4005064"/>
            <a:ext cx="7272000" cy="540000"/>
          </a:xfrm>
        </p:spPr>
        <p:txBody>
          <a:bodyPr/>
          <a:lstStyle/>
          <a:p>
            <a:r>
              <a:rPr lang="cs-CZ" dirty="0" smtClean="0"/>
              <a:t>MAS Český sever, </a:t>
            </a:r>
            <a:r>
              <a:rPr lang="cs-CZ" dirty="0" err="1" smtClean="0"/>
              <a:t>z.s</a:t>
            </a:r>
            <a:r>
              <a:rPr lang="cs-CZ" dirty="0" smtClean="0"/>
              <a:t>.</a:t>
            </a:r>
            <a:endParaRPr lang="cs-CZ" dirty="0"/>
          </a:p>
        </p:txBody>
      </p:sp>
      <p:sp>
        <p:nvSpPr>
          <p:cNvPr id="7" name="Zástupný symbol pro text 6"/>
          <p:cNvSpPr>
            <a:spLocks noGrp="1"/>
          </p:cNvSpPr>
          <p:nvPr>
            <p:ph type="body" sz="quarter" idx="14"/>
          </p:nvPr>
        </p:nvSpPr>
        <p:spPr>
          <a:xfrm>
            <a:off x="1763688" y="5301208"/>
            <a:ext cx="7272000" cy="540000"/>
          </a:xfrm>
        </p:spPr>
        <p:txBody>
          <a:bodyPr/>
          <a:lstStyle/>
          <a:p>
            <a:endParaRPr lang="cs-CZ" dirty="0" smtClean="0"/>
          </a:p>
          <a:p>
            <a:endParaRPr lang="cs-CZ"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2420888"/>
            <a:ext cx="540000" cy="540000"/>
          </a:xfrm>
        </p:spPr>
      </p:pic>
      <p:pic>
        <p:nvPicPr>
          <p:cNvPr id="9" name="Zástupný symbol pro obrázek 14"/>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a:stretch>
            <a:fillRect/>
          </a:stretch>
        </p:blipFill>
        <p:spPr>
          <a:xfrm>
            <a:off x="827584" y="4005064"/>
            <a:ext cx="540000" cy="540000"/>
          </a:xfrm>
        </p:spPr>
      </p:pic>
      <p:sp>
        <p:nvSpPr>
          <p:cNvPr id="2" name="Zástupný symbol pro obrázek 1"/>
          <p:cNvSpPr>
            <a:spLocks noGrp="1"/>
          </p:cNvSpPr>
          <p:nvPr>
            <p:ph type="pic" sz="quarter" idx="17"/>
          </p:nvPr>
        </p:nvSpPr>
        <p:spPr/>
      </p:sp>
    </p:spTree>
    <p:extLst>
      <p:ext uri="{BB962C8B-B14F-4D97-AF65-F5344CB8AC3E}">
        <p14:creationId xmlns:p14="http://schemas.microsoft.com/office/powerpoint/2010/main" val="33746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smtClean="0"/>
              <a:t>clld v </a:t>
            </a:r>
            <a:r>
              <a:rPr lang="cs-CZ" dirty="0"/>
              <a:t>IS KP14</a:t>
            </a:r>
            <a:r>
              <a:rPr lang="cs-CZ" dirty="0" smtClean="0"/>
              <a:t>+</a:t>
            </a:r>
            <a:endParaRPr lang="cs-CZ" dirty="0"/>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a:t>
            </a:r>
            <a:r>
              <a:rPr lang="cs-CZ" b="1" dirty="0" smtClean="0"/>
              <a:t>   Zřízení </a:t>
            </a:r>
            <a:r>
              <a:rPr lang="cs-CZ" b="1" dirty="0"/>
              <a:t>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smtClean="0"/>
              <a:t> Registrace </a:t>
            </a:r>
            <a:r>
              <a:rPr lang="cs-CZ" sz="2400" b="1" dirty="0"/>
              <a:t>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smtClean="0"/>
              <a:t>Finalizace žádosti o podporu</a:t>
            </a:r>
            <a:endParaRPr lang="cs-CZ" sz="2400" b="1" dirty="0"/>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Podání projektové žádosti v opz</a:t>
            </a:r>
            <a:endParaRPr lang="cs-CZ" dirty="0"/>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a:t>
            </a:r>
            <a:r>
              <a:rPr lang="cs-CZ" sz="1600" b="1" u="sng" dirty="0" smtClean="0"/>
              <a:t>IS KP14+</a:t>
            </a:r>
          </a:p>
          <a:p>
            <a:pPr>
              <a:lnSpc>
                <a:spcPct val="100000"/>
              </a:lnSpc>
              <a:spcBef>
                <a:spcPts val="0"/>
              </a:spcBef>
              <a:spcAft>
                <a:spcPts val="0"/>
              </a:spcAft>
            </a:pPr>
            <a:r>
              <a:rPr lang="cs-CZ" sz="1400" b="1" dirty="0" smtClean="0"/>
              <a:t>Produkční </a:t>
            </a:r>
            <a:r>
              <a:rPr lang="cs-CZ" sz="1400" dirty="0" smtClean="0"/>
              <a:t>(ostré)</a:t>
            </a:r>
            <a:r>
              <a:rPr lang="cs-CZ" sz="1400" dirty="0"/>
              <a:t> </a:t>
            </a:r>
            <a:r>
              <a:rPr lang="cs-CZ" sz="1400" b="1" dirty="0" smtClean="0"/>
              <a:t>prostředí </a:t>
            </a:r>
            <a:r>
              <a:rPr lang="cs-CZ" sz="1400" dirty="0"/>
              <a:t>(slouží pro realizaci OP, zadávají se pouze ostrá </a:t>
            </a:r>
            <a:r>
              <a:rPr lang="cs-CZ" sz="1400" dirty="0" smtClean="0"/>
              <a:t>data)</a:t>
            </a:r>
          </a:p>
          <a:p>
            <a:pPr lvl="1">
              <a:spcBef>
                <a:spcPts val="0"/>
              </a:spcBef>
              <a:spcAft>
                <a:spcPts val="0"/>
              </a:spcAft>
            </a:pPr>
            <a:r>
              <a:rPr lang="cs-CZ" sz="1400" b="1" u="sng" dirty="0" smtClean="0">
                <a:solidFill>
                  <a:schemeClr val="tx1">
                    <a:lumMod val="60000"/>
                    <a:lumOff val="40000"/>
                  </a:schemeClr>
                </a:solidFill>
                <a:hlinkClick r:id="rId3"/>
              </a:rPr>
              <a:t>https</a:t>
            </a:r>
            <a:r>
              <a:rPr lang="cs-CZ" sz="1400" b="1" u="sng" dirty="0">
                <a:solidFill>
                  <a:schemeClr val="tx1">
                    <a:lumMod val="60000"/>
                    <a:lumOff val="40000"/>
                  </a:schemeClr>
                </a:solidFill>
                <a:hlinkClick r:id="rId3"/>
              </a:rPr>
              <a:t>://</a:t>
            </a:r>
            <a:r>
              <a:rPr lang="cs-CZ" sz="1400" b="1" u="sng" dirty="0" smtClean="0">
                <a:solidFill>
                  <a:schemeClr val="tx1">
                    <a:lumMod val="60000"/>
                    <a:lumOff val="40000"/>
                  </a:schemeClr>
                </a:solidFill>
                <a:hlinkClick r:id="rId3"/>
              </a:rPr>
              <a:t>mseu.mssf.cz</a:t>
            </a:r>
            <a:r>
              <a:rPr lang="cs-CZ" sz="1400" b="1" u="sng" dirty="0" smtClean="0">
                <a:solidFill>
                  <a:schemeClr val="tx1">
                    <a:lumMod val="60000"/>
                    <a:lumOff val="40000"/>
                  </a:schemeClr>
                </a:solidFill>
              </a:rPr>
              <a:t>  </a:t>
            </a:r>
            <a:endParaRPr lang="cs-CZ" sz="1400" b="1" u="sng" dirty="0"/>
          </a:p>
          <a:p>
            <a:pPr>
              <a:spcBef>
                <a:spcPts val="0"/>
              </a:spcBef>
              <a:spcAft>
                <a:spcPts val="0"/>
              </a:spcAft>
            </a:pPr>
            <a:r>
              <a:rPr lang="cs-CZ" sz="1400" b="1" dirty="0" smtClean="0"/>
              <a:t>Technická podpora IS KP14+ </a:t>
            </a:r>
            <a:r>
              <a:rPr lang="cs-CZ" sz="1400" dirty="0" smtClean="0"/>
              <a:t>v rámci OPZ </a:t>
            </a:r>
            <a:endParaRPr lang="cs-CZ" sz="1400" dirty="0"/>
          </a:p>
          <a:p>
            <a:pPr lvl="1">
              <a:spcBef>
                <a:spcPts val="0"/>
              </a:spcBef>
              <a:spcAft>
                <a:spcPts val="600"/>
              </a:spcAft>
            </a:pPr>
            <a:r>
              <a:rPr lang="cs-CZ" sz="1400" b="1" u="sng" dirty="0" smtClean="0">
                <a:hlinkClick r:id="rId4"/>
              </a:rPr>
              <a:t>iskp@mpsv.cz</a:t>
            </a:r>
            <a:endParaRPr lang="cs-CZ" sz="1400" b="1" u="sng" dirty="0"/>
          </a:p>
          <a:p>
            <a:pPr lvl="1">
              <a:lnSpc>
                <a:spcPct val="100000"/>
              </a:lnSpc>
              <a:spcBef>
                <a:spcPts val="0"/>
              </a:spcBef>
              <a:spcAft>
                <a:spcPts val="600"/>
              </a:spcAft>
            </a:pPr>
            <a:r>
              <a:rPr lang="cs-CZ" sz="1400" b="1" u="sng" dirty="0" smtClean="0"/>
              <a:t>Provozní </a:t>
            </a:r>
            <a:r>
              <a:rPr lang="cs-CZ" sz="1400" b="1" u="sng" dirty="0"/>
              <a:t>doba:</a:t>
            </a:r>
            <a:r>
              <a:rPr lang="cs-CZ" sz="1400" b="1" dirty="0"/>
              <a:t> </a:t>
            </a:r>
            <a:r>
              <a:rPr lang="cs-CZ" sz="1200" dirty="0"/>
              <a:t>v pracovních dnech od 8:00 do </a:t>
            </a:r>
            <a:r>
              <a:rPr lang="cs-CZ" sz="1200" dirty="0" smtClean="0"/>
              <a:t>16:00 hod.</a:t>
            </a:r>
            <a:r>
              <a:rPr lang="cs-CZ" sz="1200" b="1" dirty="0" smtClean="0"/>
              <a:t> </a:t>
            </a:r>
            <a:r>
              <a:rPr lang="cs-CZ" sz="1200" dirty="0"/>
              <a:t>Reakci na váš požadavek garantujeme do 4 hodin </a:t>
            </a:r>
            <a:r>
              <a:rPr lang="cs-CZ" sz="1200" dirty="0" smtClean="0"/>
              <a:t>v </a:t>
            </a:r>
            <a:r>
              <a:rPr lang="cs-CZ" sz="1200" dirty="0"/>
              <a:t>rámci provozní doby technické podpory od obdržení požadavku. Dotazy zaslané mimo provozní dobu budou řešeny nejpozději následující pracovní </a:t>
            </a:r>
            <a:r>
              <a:rPr lang="cs-CZ" sz="1200" dirty="0" smtClean="0"/>
              <a:t>den.</a:t>
            </a:r>
            <a:endParaRPr lang="cs-CZ" sz="1200" b="1" u="sng" dirty="0" smtClean="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smtClean="0"/>
              <a:t>PŘÍRUČKY OPZ</a:t>
            </a:r>
            <a:endParaRPr lang="cs-CZ" sz="1400" b="1" u="sng" dirty="0" smtClean="0"/>
          </a:p>
          <a:p>
            <a:pPr lvl="1">
              <a:spcBef>
                <a:spcPts val="0"/>
              </a:spcBef>
              <a:spcAft>
                <a:spcPts val="600"/>
              </a:spcAft>
            </a:pPr>
            <a:r>
              <a:rPr lang="cs-CZ" sz="1400" b="1" u="sng" dirty="0">
                <a:solidFill>
                  <a:schemeClr val="tx1">
                    <a:lumMod val="60000"/>
                    <a:lumOff val="40000"/>
                  </a:schemeClr>
                </a:solidFill>
                <a:hlinkClick r:id="rId6"/>
              </a:rPr>
              <a:t>http://</a:t>
            </a:r>
            <a:r>
              <a:rPr lang="cs-CZ" sz="1400" b="1" u="sng" dirty="0" smtClean="0">
                <a:solidFill>
                  <a:schemeClr val="tx1">
                    <a:lumMod val="60000"/>
                    <a:lumOff val="40000"/>
                  </a:schemeClr>
                </a:solidFill>
                <a:hlinkClick r:id="rId6"/>
              </a:rPr>
              <a:t>www.esfcr.cz/dokumenty-opz</a:t>
            </a:r>
            <a:r>
              <a:rPr lang="cs-CZ" sz="1400" b="1" dirty="0"/>
              <a:t> </a:t>
            </a:r>
          </a:p>
          <a:p>
            <a:pPr lvl="1">
              <a:spcBef>
                <a:spcPts val="0"/>
              </a:spcBef>
              <a:spcAft>
                <a:spcPts val="600"/>
              </a:spcAft>
            </a:pPr>
            <a:r>
              <a:rPr lang="cs-CZ" sz="1400" b="1" dirty="0" smtClean="0"/>
              <a:t>Pokyny </a:t>
            </a:r>
            <a:r>
              <a:rPr lang="cs-CZ" sz="1400" b="1" dirty="0"/>
              <a:t>k vyplnění </a:t>
            </a:r>
            <a:r>
              <a:rPr lang="cs-CZ" sz="1400" b="1" dirty="0" smtClean="0"/>
              <a:t>žádosti o podporu </a:t>
            </a:r>
            <a:r>
              <a:rPr lang="cs-CZ" sz="1400" b="1" dirty="0"/>
              <a:t>v IS KP14</a:t>
            </a:r>
            <a:r>
              <a:rPr lang="cs-CZ" sz="1400" b="1" dirty="0" smtClean="0"/>
              <a:t>+ </a:t>
            </a:r>
            <a:r>
              <a:rPr lang="cs-CZ" sz="1400" dirty="0" smtClean="0"/>
              <a:t>(</a:t>
            </a:r>
            <a:r>
              <a:rPr lang="cs-CZ" sz="1400" dirty="0"/>
              <a:t>v aktuálním vydání</a:t>
            </a:r>
            <a:r>
              <a:rPr lang="cs-CZ" sz="1400" dirty="0" smtClean="0"/>
              <a:t>)</a:t>
            </a:r>
          </a:p>
          <a:p>
            <a:pPr marL="0" lvl="1" indent="0">
              <a:lnSpc>
                <a:spcPct val="100000"/>
              </a:lnSpc>
              <a:spcBef>
                <a:spcPts val="0"/>
              </a:spcBef>
              <a:spcAft>
                <a:spcPts val="600"/>
              </a:spcAft>
              <a:buSzPct val="100000"/>
              <a:buNone/>
            </a:pPr>
            <a:r>
              <a:rPr lang="cs-CZ" sz="1600" b="1" u="sng" dirty="0" smtClean="0"/>
              <a:t>TEXTACE VÝZVY ŘO OPZ PRO MAS Č. 047</a:t>
            </a:r>
          </a:p>
          <a:p>
            <a:pPr lvl="1">
              <a:spcBef>
                <a:spcPts val="0"/>
              </a:spcBef>
              <a:spcAft>
                <a:spcPts val="600"/>
              </a:spcAft>
            </a:pPr>
            <a:r>
              <a:rPr lang="cs-CZ" sz="1400" b="1" u="sng" dirty="0">
                <a:hlinkClick r:id="rId7"/>
              </a:rPr>
              <a:t>https://</a:t>
            </a:r>
            <a:r>
              <a:rPr lang="cs-CZ" sz="1400" b="1" u="sng" dirty="0" smtClean="0">
                <a:hlinkClick r:id="rId7"/>
              </a:rPr>
              <a:t>www.esfcr.cz/2-3-opz-komunitne-vedeny-mistni-rozvoj</a:t>
            </a:r>
            <a:endParaRPr lang="cs-CZ" sz="1400" b="1" u="sng" dirty="0" smtClean="0"/>
          </a:p>
          <a:p>
            <a:pPr marL="0" lvl="1" indent="0">
              <a:lnSpc>
                <a:spcPct val="100000"/>
              </a:lnSpc>
              <a:spcBef>
                <a:spcPts val="0"/>
              </a:spcBef>
              <a:spcAft>
                <a:spcPts val="600"/>
              </a:spcAft>
              <a:buSzPct val="100000"/>
              <a:buNone/>
            </a:pPr>
            <a:r>
              <a:rPr lang="cs-CZ" sz="1600" b="1" u="sng" dirty="0" smtClean="0"/>
              <a:t>TEXTACE VÝZEV </a:t>
            </a:r>
            <a:r>
              <a:rPr lang="cs-CZ" sz="1600" b="1" u="sng" dirty="0"/>
              <a:t>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smtClean="0"/>
          </a:p>
          <a:p>
            <a:pPr marL="0" indent="0">
              <a:buNone/>
            </a:pPr>
            <a:r>
              <a:rPr lang="cs-CZ" dirty="0" smtClean="0"/>
              <a:t> </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Tree>
    <p:extLst>
      <p:ext uri="{BB962C8B-B14F-4D97-AF65-F5344CB8AC3E}">
        <p14:creationId xmlns:p14="http://schemas.microsoft.com/office/powerpoint/2010/main" val="589345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Titulní obrazovka </a:t>
            </a:r>
            <a:r>
              <a:rPr lang="cs-CZ" dirty="0" err="1" smtClean="0"/>
              <a:t>Is</a:t>
            </a:r>
            <a:r>
              <a:rPr lang="cs-CZ" dirty="0" smtClean="0"/>
              <a:t> kp14+</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13</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smtClean="0"/>
          </a:p>
          <a:p>
            <a:pPr marL="432000" lvl="1" indent="-432000">
              <a:lnSpc>
                <a:spcPts val="2100"/>
              </a:lnSpc>
              <a:spcBef>
                <a:spcPts val="0"/>
              </a:spcBef>
              <a:spcAft>
                <a:spcPts val="0"/>
              </a:spcAft>
              <a:buSzPct val="100000"/>
              <a:buFont typeface="Wingdings" panose="05000000000000000000" pitchFamily="2" charset="2"/>
              <a:buChar char=""/>
            </a:pPr>
            <a:r>
              <a:rPr lang="cs-CZ" sz="1800" b="1" dirty="0" smtClean="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Evaluátor</a:t>
            </a:r>
          </a:p>
          <a:p>
            <a:pPr marL="0" lvl="1" indent="0">
              <a:lnSpc>
                <a:spcPts val="1400"/>
              </a:lnSpc>
              <a:spcBef>
                <a:spcPts val="0"/>
              </a:spcBef>
              <a:spcAft>
                <a:spcPts val="0"/>
              </a:spcAft>
              <a:buSzPct val="100000"/>
              <a:buNone/>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Vytvoření nové žádosti</a:t>
            </a:r>
            <a:endParaRPr lang="cs-CZ" dirty="0"/>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smtClean="0"/>
              <a:t>Nová žádost</a:t>
            </a:r>
          </a:p>
          <a:p>
            <a:pPr>
              <a:lnSpc>
                <a:spcPts val="2200"/>
              </a:lnSpc>
              <a:spcBef>
                <a:spcPts val="0"/>
              </a:spcBef>
              <a:spcAft>
                <a:spcPts val="0"/>
              </a:spcAft>
            </a:pPr>
            <a:r>
              <a:rPr lang="cs-CZ" sz="1400" dirty="0" smtClean="0"/>
              <a:t>Seznam programů a výzev (uživatel vybere správný OP)</a:t>
            </a:r>
          </a:p>
          <a:p>
            <a:pPr>
              <a:lnSpc>
                <a:spcPts val="2200"/>
              </a:lnSpc>
              <a:spcBef>
                <a:spcPts val="0"/>
              </a:spcBef>
              <a:spcAft>
                <a:spcPts val="0"/>
              </a:spcAft>
            </a:pPr>
            <a:r>
              <a:rPr lang="cs-CZ" sz="1400" dirty="0" smtClean="0"/>
              <a:t>Otevřené výzvy (uživatel vybere </a:t>
            </a:r>
            <a:r>
              <a:rPr lang="cs-CZ" sz="1400" b="1" dirty="0" smtClean="0"/>
              <a:t>Výzvu pro MAS č. 03_16_047 </a:t>
            </a:r>
            <a:r>
              <a:rPr lang="cs-CZ" sz="1400" dirty="0" smtClean="0"/>
              <a:t>a klikne na modrý odkaz </a:t>
            </a:r>
            <a:r>
              <a:rPr lang="cs-CZ" sz="1400" u="sng" dirty="0" smtClean="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15</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smtClean="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smtClean="0"/>
              <a:t>Výběr výzvy MAS</a:t>
            </a:r>
            <a:endParaRPr lang="cs-CZ" sz="18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16</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vyplňování žádosti</a:t>
            </a:r>
            <a:endParaRPr lang="cs-CZ" dirty="0"/>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smtClean="0"/>
              <a:t>Uživatel </a:t>
            </a:r>
            <a:r>
              <a:rPr lang="cs-CZ" sz="1400" b="1" u="sng" dirty="0" smtClean="0"/>
              <a:t>vyplňuje záložky postupně</a:t>
            </a:r>
            <a:r>
              <a:rPr lang="cs-CZ" sz="1400" dirty="0" smtClean="0"/>
              <a:t> (!!!) podle navigačního menu v levé části obrazovky.</a:t>
            </a:r>
          </a:p>
          <a:p>
            <a:pPr algn="just">
              <a:lnSpc>
                <a:spcPct val="100000"/>
              </a:lnSpc>
            </a:pPr>
            <a:r>
              <a:rPr lang="cs-CZ" sz="1400" dirty="0" smtClean="0"/>
              <a:t>Jednou vepsaná data se propisují do dalších záložek, či umožní zaktivnění některých neaktivních záložek.</a:t>
            </a:r>
          </a:p>
          <a:p>
            <a:pPr algn="just">
              <a:lnSpc>
                <a:spcPct val="100000"/>
              </a:lnSpc>
            </a:pPr>
            <a:r>
              <a:rPr lang="cs-CZ" sz="1400" b="1" dirty="0" smtClean="0"/>
              <a:t>UKLÁDAT!!! </a:t>
            </a:r>
            <a:r>
              <a:rPr lang="cs-CZ" sz="1400" dirty="0" smtClean="0"/>
              <a:t>každou vyplněnou záložku, či delší textové pole před jeho opuštěním uložte.</a:t>
            </a:r>
            <a:endParaRPr lang="cs-CZ" sz="1400" dirty="0"/>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smtClean="0"/>
              <a:t>Pravidlo:</a:t>
            </a:r>
          </a:p>
          <a:p>
            <a:pPr lvl="1">
              <a:lnSpc>
                <a:spcPct val="100000"/>
              </a:lnSpc>
              <a:spcBef>
                <a:spcPts val="0"/>
              </a:spcBef>
              <a:spcAft>
                <a:spcPts val="0"/>
              </a:spcAft>
            </a:pPr>
            <a:r>
              <a:rPr lang="cs-CZ" sz="1400" b="1" dirty="0" smtClean="0"/>
              <a:t>Žlutě</a:t>
            </a:r>
            <a:r>
              <a:rPr lang="cs-CZ" sz="1400" dirty="0" smtClean="0"/>
              <a:t> podbarvená pole = </a:t>
            </a:r>
            <a:r>
              <a:rPr lang="cs-CZ" sz="1400" b="1" dirty="0" smtClean="0"/>
              <a:t>povinná</a:t>
            </a:r>
          </a:p>
          <a:p>
            <a:pPr lvl="1">
              <a:lnSpc>
                <a:spcPct val="100000"/>
              </a:lnSpc>
              <a:spcBef>
                <a:spcPts val="0"/>
              </a:spcBef>
              <a:spcAft>
                <a:spcPts val="0"/>
              </a:spcAft>
            </a:pPr>
            <a:r>
              <a:rPr lang="cs-CZ" sz="1400" b="1" dirty="0" smtClean="0"/>
              <a:t>Šedivě</a:t>
            </a:r>
            <a:r>
              <a:rPr lang="cs-CZ" sz="1400" dirty="0" smtClean="0"/>
              <a:t> podbarvená pole = </a:t>
            </a:r>
            <a:r>
              <a:rPr lang="cs-CZ" sz="1400" b="1" dirty="0" smtClean="0"/>
              <a:t>volitelná</a:t>
            </a:r>
          </a:p>
          <a:p>
            <a:pPr lvl="1">
              <a:lnSpc>
                <a:spcPct val="100000"/>
              </a:lnSpc>
              <a:spcBef>
                <a:spcPts val="0"/>
              </a:spcBef>
              <a:spcAft>
                <a:spcPts val="0"/>
              </a:spcAft>
            </a:pPr>
            <a:r>
              <a:rPr lang="cs-CZ" sz="1400" b="1" dirty="0" smtClean="0"/>
              <a:t>Bíle</a:t>
            </a:r>
            <a:r>
              <a:rPr lang="cs-CZ" sz="1400" dirty="0" smtClean="0"/>
              <a:t> podbarvená pole = </a:t>
            </a:r>
            <a:r>
              <a:rPr lang="cs-CZ" sz="1400" b="1" dirty="0" smtClean="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17</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smtClean="0"/>
              <a:t>rozbalovat či </a:t>
            </a:r>
            <a:r>
              <a:rPr lang="cs-CZ" sz="1400" b="0" dirty="0"/>
              <a:t>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a:t>
            </a:r>
            <a:r>
              <a:rPr lang="cs-CZ" sz="1400" dirty="0" smtClean="0"/>
              <a:t>žádosti</a:t>
            </a:r>
            <a:endParaRPr lang="cs-CZ" sz="1400" dirty="0"/>
          </a:p>
          <a:p>
            <a:pPr marL="666000" lvl="1" indent="-252000">
              <a:spcAft>
                <a:spcPts val="300"/>
              </a:spcAft>
              <a:buClr>
                <a:schemeClr val="accent2"/>
              </a:buClr>
              <a:buSzPct val="80000"/>
              <a:buFont typeface="Wingdings" panose="05000000000000000000" pitchFamily="2" charset="2"/>
              <a:buChar char=""/>
            </a:pPr>
            <a:r>
              <a:rPr lang="cs-CZ" sz="1400" dirty="0" smtClean="0"/>
              <a:t>Nebo nejsou </a:t>
            </a:r>
            <a:r>
              <a:rPr lang="cs-CZ" sz="1400" dirty="0"/>
              <a:t>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a:t>
            </a:r>
            <a:r>
              <a:rPr lang="cs-CZ" sz="1400" dirty="0" smtClean="0"/>
              <a:t>jednotlivých </a:t>
            </a:r>
            <a:r>
              <a:rPr lang="cs-CZ" sz="1400" dirty="0"/>
              <a:t>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r>
              <a:rPr lang="cs-CZ" sz="1400" dirty="0" smtClean="0"/>
              <a:t/>
            </a:r>
            <a:br>
              <a:rPr lang="cs-CZ" sz="1400" dirty="0" smtClean="0"/>
            </a:br>
            <a:r>
              <a:rPr lang="cs-CZ" sz="1400" dirty="0" smtClean="0"/>
              <a:t>a </a:t>
            </a:r>
            <a:r>
              <a:rPr lang="cs-CZ" sz="1400" dirty="0"/>
              <a:t>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vyplňovaných záložek – IDENTIFIKACE OPERACE</a:t>
            </a:r>
            <a:endParaRPr lang="cs-CZ" dirty="0"/>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smtClean="0"/>
              <a:t>Žadatel vyplňuje žlutá povinná pole.</a:t>
            </a:r>
          </a:p>
          <a:p>
            <a:pPr>
              <a:lnSpc>
                <a:spcPct val="100000"/>
              </a:lnSpc>
              <a:spcBef>
                <a:spcPts val="0"/>
              </a:spcBef>
              <a:spcAft>
                <a:spcPts val="300"/>
              </a:spcAft>
            </a:pPr>
            <a:r>
              <a:rPr lang="cs-CZ" sz="1600" dirty="0" smtClean="0"/>
              <a:t>Výběr z rozbalovacího seznamu.</a:t>
            </a:r>
          </a:p>
          <a:p>
            <a:pPr>
              <a:lnSpc>
                <a:spcPct val="100000"/>
              </a:lnSpc>
              <a:spcBef>
                <a:spcPts val="0"/>
              </a:spcBef>
              <a:spcAft>
                <a:spcPts val="300"/>
              </a:spcAft>
            </a:pPr>
            <a:r>
              <a:rPr lang="cs-CZ" sz="1600" dirty="0" smtClean="0"/>
              <a:t>Po vyplnění ULOŽIT.</a:t>
            </a: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smtClean="0"/>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smtClean="0"/>
              <a:t>POZOR na defaultní nastavení Typu podání – </a:t>
            </a:r>
            <a:r>
              <a:rPr lang="cs-CZ" sz="1400" b="1" dirty="0" smtClean="0"/>
              <a:t>Automatické</a:t>
            </a:r>
            <a:r>
              <a:rPr lang="cs-CZ" sz="1400" dirty="0" smtClean="0"/>
              <a:t>. Při změně na </a:t>
            </a:r>
            <a:r>
              <a:rPr lang="cs-CZ" sz="1400" b="1" dirty="0" smtClean="0"/>
              <a:t>Ruční</a:t>
            </a:r>
            <a:r>
              <a:rPr lang="cs-CZ" sz="1400" dirty="0" smtClean="0"/>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smtClean="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t>Ž</a:t>
            </a:r>
            <a:r>
              <a:rPr lang="cs-CZ" sz="2000" dirty="0" smtClean="0"/>
              <a:t>ádost založenou </a:t>
            </a:r>
            <a:br>
              <a:rPr lang="cs-CZ" sz="2000" dirty="0" smtClean="0"/>
            </a:br>
            <a:r>
              <a:rPr lang="cs-CZ" sz="2000" dirty="0" smtClean="0"/>
              <a:t>v </a:t>
            </a:r>
            <a:r>
              <a:rPr lang="cs-CZ" sz="2000" dirty="0"/>
              <a:t>nesprávné výzvě, není možné </a:t>
            </a:r>
            <a:r>
              <a:rPr lang="cs-CZ" sz="2000" dirty="0" smtClean="0"/>
              <a:t>zkopírovat </a:t>
            </a:r>
            <a:r>
              <a:rPr lang="cs-CZ" sz="2000" dirty="0"/>
              <a:t>do výzvy </a:t>
            </a:r>
            <a:r>
              <a:rPr lang="cs-CZ" sz="2000" dirty="0" smtClean="0"/>
              <a:t>jiné. </a:t>
            </a:r>
          </a:p>
          <a:p>
            <a:pPr>
              <a:lnSpc>
                <a:spcPct val="100000"/>
              </a:lnSpc>
              <a:spcBef>
                <a:spcPts val="0"/>
              </a:spcBef>
              <a:spcAft>
                <a:spcPts val="0"/>
              </a:spcAft>
            </a:pPr>
            <a:endParaRPr lang="cs-CZ" sz="2000" dirty="0"/>
          </a:p>
          <a:p>
            <a:pPr>
              <a:lnSpc>
                <a:spcPct val="100000"/>
              </a:lnSpc>
              <a:spcBef>
                <a:spcPts val="0"/>
              </a:spcBef>
              <a:spcAft>
                <a:spcPts val="0"/>
              </a:spcAft>
            </a:pPr>
            <a:r>
              <a:rPr lang="cs-CZ" sz="2000" dirty="0" smtClean="0"/>
              <a:t>Kopii žádosti lze vytvářet </a:t>
            </a:r>
            <a:r>
              <a:rPr lang="cs-CZ" sz="2000" u="sng" dirty="0" smtClean="0"/>
              <a:t>pouze</a:t>
            </a:r>
            <a:r>
              <a:rPr lang="cs-CZ" sz="2000" dirty="0" smtClean="0"/>
              <a:t> </a:t>
            </a:r>
            <a:r>
              <a:rPr lang="cs-CZ" sz="2000" dirty="0"/>
              <a:t>v rámci jedné výzvy</a:t>
            </a:r>
            <a:r>
              <a:rPr lang="cs-CZ" sz="2000" dirty="0" smtClean="0"/>
              <a:t>.</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Harmonogram semináře</a:t>
            </a:r>
            <a:endParaRPr lang="cs-CZ" dirty="0"/>
          </a:p>
        </p:txBody>
      </p:sp>
      <p:sp>
        <p:nvSpPr>
          <p:cNvPr id="3" name="Zástupný symbol pro obsah 2"/>
          <p:cNvSpPr>
            <a:spLocks noGrp="1"/>
          </p:cNvSpPr>
          <p:nvPr>
            <p:ph idx="1"/>
          </p:nvPr>
        </p:nvSpPr>
        <p:spPr>
          <a:xfrm>
            <a:off x="395536" y="1340768"/>
            <a:ext cx="8496944" cy="5517232"/>
          </a:xfrm>
        </p:spPr>
        <p:txBody>
          <a:bodyPr/>
          <a:lstStyle/>
          <a:p>
            <a:pPr marL="0" indent="0">
              <a:lnSpc>
                <a:spcPct val="100000"/>
              </a:lnSpc>
              <a:spcBef>
                <a:spcPts val="0"/>
              </a:spcBef>
              <a:spcAft>
                <a:spcPts val="0"/>
              </a:spcAft>
              <a:buNone/>
            </a:pPr>
            <a:r>
              <a:rPr lang="cs-CZ" dirty="0" smtClean="0"/>
              <a:t>Zahájení </a:t>
            </a:r>
            <a:r>
              <a:rPr lang="cs-CZ" dirty="0"/>
              <a:t>semináře, úvodní </a:t>
            </a:r>
            <a:r>
              <a:rPr lang="cs-CZ" dirty="0" smtClean="0"/>
              <a:t>informace</a:t>
            </a:r>
          </a:p>
          <a:p>
            <a:pPr marL="0" indent="0">
              <a:lnSpc>
                <a:spcPct val="100000"/>
              </a:lnSpc>
              <a:spcBef>
                <a:spcPts val="0"/>
              </a:spcBef>
              <a:spcAft>
                <a:spcPts val="0"/>
              </a:spcAft>
              <a:buNone/>
            </a:pPr>
            <a:endParaRPr lang="cs-CZ" dirty="0" smtClean="0"/>
          </a:p>
          <a:p>
            <a:pPr marL="0" indent="0">
              <a:lnSpc>
                <a:spcPct val="100000"/>
              </a:lnSpc>
              <a:spcBef>
                <a:spcPts val="0"/>
              </a:spcBef>
              <a:spcAft>
                <a:spcPts val="0"/>
              </a:spcAft>
              <a:buNone/>
            </a:pPr>
            <a:r>
              <a:rPr lang="cs-CZ" dirty="0" smtClean="0"/>
              <a:t>Projektová </a:t>
            </a:r>
            <a:r>
              <a:rPr lang="cs-CZ" dirty="0"/>
              <a:t>žádost CLLD v </a:t>
            </a:r>
            <a:r>
              <a:rPr lang="cs-CZ" dirty="0" smtClean="0"/>
              <a:t>OPZ</a:t>
            </a:r>
          </a:p>
          <a:p>
            <a:pPr marL="0" indent="0">
              <a:lnSpc>
                <a:spcPct val="100000"/>
              </a:lnSpc>
              <a:spcBef>
                <a:spcPts val="0"/>
              </a:spcBef>
              <a:spcAft>
                <a:spcPts val="0"/>
              </a:spcAft>
              <a:buNone/>
            </a:pPr>
            <a:endParaRPr lang="cs-CZ" dirty="0"/>
          </a:p>
          <a:p>
            <a:pPr marL="0" indent="0">
              <a:lnSpc>
                <a:spcPct val="100000"/>
              </a:lnSpc>
              <a:spcBef>
                <a:spcPts val="0"/>
              </a:spcBef>
              <a:spcAft>
                <a:spcPts val="0"/>
              </a:spcAft>
              <a:buNone/>
            </a:pPr>
            <a:r>
              <a:rPr lang="cs-CZ" dirty="0" smtClean="0"/>
              <a:t>Způsobilost </a:t>
            </a:r>
            <a:r>
              <a:rPr lang="cs-CZ" dirty="0"/>
              <a:t>výdajů v OPZ </a:t>
            </a:r>
            <a:r>
              <a:rPr lang="cs-CZ" dirty="0" smtClean="0"/>
              <a:t>(obecně platná bez specifické vazby na opatření)</a:t>
            </a:r>
          </a:p>
          <a:p>
            <a:pPr>
              <a:lnSpc>
                <a:spcPct val="100000"/>
              </a:lnSpc>
              <a:spcBef>
                <a:spcPts val="0"/>
              </a:spcBef>
              <a:spcAft>
                <a:spcPts val="0"/>
              </a:spcAft>
              <a:buFont typeface="Courier New" panose="02070309020205020404" pitchFamily="49" charset="0"/>
              <a:buChar char="o"/>
            </a:pPr>
            <a:endParaRPr lang="cs-CZ" dirty="0"/>
          </a:p>
          <a:p>
            <a:pPr marL="0" indent="0">
              <a:lnSpc>
                <a:spcPct val="100000"/>
              </a:lnSpc>
              <a:spcBef>
                <a:spcPts val="0"/>
              </a:spcBef>
              <a:spcAft>
                <a:spcPts val="0"/>
              </a:spcAft>
              <a:buNone/>
            </a:pPr>
            <a:r>
              <a:rPr lang="cs-CZ" dirty="0" smtClean="0"/>
              <a:t>Způsobilost </a:t>
            </a:r>
            <a:r>
              <a:rPr lang="cs-CZ" dirty="0"/>
              <a:t>výdajů v OPZ: Vznik nových a rozvoj existujících podnikatelských aktivit v oblasti sociálního </a:t>
            </a:r>
            <a:r>
              <a:rPr lang="cs-CZ" dirty="0" smtClean="0"/>
              <a:t>podnikání</a:t>
            </a:r>
            <a:endParaRPr lang="cs-CZ" dirty="0"/>
          </a:p>
          <a:p>
            <a:pPr marL="0" indent="0">
              <a:buNone/>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spTree>
    <p:extLst>
      <p:ext uri="{BB962C8B-B14F-4D97-AF65-F5344CB8AC3E}">
        <p14:creationId xmlns:p14="http://schemas.microsoft.com/office/powerpoint/2010/main" val="435743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specifické cíle</a:t>
            </a:r>
            <a:endParaRPr lang="cs-CZ" dirty="0"/>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smtClean="0"/>
              <a:t>Záložka je vyplněna automaticky dle nastavení výzvy, data nelze editovat.</a:t>
            </a:r>
          </a:p>
          <a:p>
            <a:pPr>
              <a:lnSpc>
                <a:spcPct val="100000"/>
              </a:lnSpc>
              <a:spcBef>
                <a:spcPts val="0"/>
              </a:spcBef>
              <a:spcAft>
                <a:spcPts val="0"/>
              </a:spcAft>
            </a:pPr>
            <a:r>
              <a:rPr lang="cs-CZ" sz="2000" dirty="0" smtClean="0"/>
              <a:t>Automatický rozpad na méně a více rozvinuté regiony (% nastavené dle příslušné výzvy).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Popis projektu</a:t>
            </a:r>
            <a:endParaRPr lang="cs-CZ" dirty="0"/>
          </a:p>
        </p:txBody>
      </p:sp>
      <p:sp>
        <p:nvSpPr>
          <p:cNvPr id="4" name="Zástupný symbol pro obsah 3"/>
          <p:cNvSpPr>
            <a:spLocks noGrp="1"/>
          </p:cNvSpPr>
          <p:nvPr>
            <p:ph idx="10"/>
          </p:nvPr>
        </p:nvSpPr>
        <p:spPr>
          <a:xfrm>
            <a:off x="5436096" y="1529408"/>
            <a:ext cx="3456384" cy="5067944"/>
          </a:xfrm>
        </p:spPr>
        <p:txBody>
          <a:bodyPr/>
          <a:lstStyle/>
          <a:p>
            <a:pPr>
              <a:lnSpc>
                <a:spcPct val="100000"/>
              </a:lnSpc>
            </a:pPr>
            <a:r>
              <a:rPr lang="cs-CZ" sz="1600" b="1" dirty="0"/>
              <a:t>Jaký problém projekt řeší? </a:t>
            </a:r>
            <a:endParaRPr lang="cs-CZ" sz="1600" b="1" dirty="0" smtClean="0"/>
          </a:p>
          <a:p>
            <a:pPr>
              <a:lnSpc>
                <a:spcPct val="100000"/>
              </a:lnSpc>
            </a:pPr>
            <a:r>
              <a:rPr lang="cs-CZ" sz="1600" b="1" dirty="0" smtClean="0"/>
              <a:t>Jaké </a:t>
            </a:r>
            <a:r>
              <a:rPr lang="cs-CZ" sz="1600" b="1" dirty="0"/>
              <a:t>jsou příčiny problému?</a:t>
            </a:r>
            <a:r>
              <a:rPr lang="cs-CZ" sz="1600" dirty="0"/>
              <a:t> </a:t>
            </a:r>
            <a:endParaRPr lang="cs-CZ" sz="1600" dirty="0" smtClean="0"/>
          </a:p>
          <a:p>
            <a:pPr>
              <a:lnSpc>
                <a:spcPct val="100000"/>
              </a:lnSpc>
            </a:pPr>
            <a:r>
              <a:rPr lang="cs-CZ" sz="1600" b="1" dirty="0" smtClean="0"/>
              <a:t>Co </a:t>
            </a:r>
            <a:r>
              <a:rPr lang="cs-CZ" sz="1600" b="1" dirty="0"/>
              <a:t>je </a:t>
            </a:r>
            <a:r>
              <a:rPr lang="cs-CZ" sz="1600" b="1" dirty="0" smtClean="0"/>
              <a:t>cílem </a:t>
            </a:r>
            <a:r>
              <a:rPr lang="cs-CZ" sz="1600" b="1" dirty="0"/>
              <a:t>projektu? </a:t>
            </a:r>
            <a:endParaRPr lang="cs-CZ" sz="1600" b="1" dirty="0" smtClean="0"/>
          </a:p>
          <a:p>
            <a:pPr>
              <a:lnSpc>
                <a:spcPct val="100000"/>
              </a:lnSpc>
            </a:pPr>
            <a:r>
              <a:rPr lang="cs-CZ" sz="1600" b="1" dirty="0"/>
              <a:t>Jaká/é změna/y je/jsou v důsledku projektu očekávána/y? </a:t>
            </a:r>
            <a:endParaRPr lang="cs-CZ" sz="1600" b="1" dirty="0" smtClean="0"/>
          </a:p>
          <a:p>
            <a:pPr>
              <a:lnSpc>
                <a:spcPct val="100000"/>
              </a:lnSpc>
            </a:pPr>
            <a:r>
              <a:rPr lang="cs-CZ" sz="1600" b="1" dirty="0"/>
              <a:t>Jaké aktivity v projektu budou realizovány? </a:t>
            </a:r>
            <a:r>
              <a:rPr lang="cs-CZ" sz="1600" b="1" dirty="0" smtClean="0"/>
              <a:t> </a:t>
            </a:r>
          </a:p>
          <a:p>
            <a:pPr>
              <a:lnSpc>
                <a:spcPct val="100000"/>
              </a:lnSpc>
            </a:pPr>
            <a:r>
              <a:rPr lang="cs-CZ" sz="1600" b="1" dirty="0"/>
              <a:t>Popis realizačního týmu </a:t>
            </a:r>
            <a:r>
              <a:rPr lang="cs-CZ" sz="1600" b="1" dirty="0" smtClean="0"/>
              <a:t>projektu.</a:t>
            </a:r>
          </a:p>
          <a:p>
            <a:pPr>
              <a:lnSpc>
                <a:spcPct val="100000"/>
              </a:lnSpc>
            </a:pPr>
            <a:r>
              <a:rPr lang="cs-CZ" sz="1600" b="1" dirty="0"/>
              <a:t>Jak bude zajištěno šíření výstupů projektu? </a:t>
            </a:r>
            <a:endParaRPr lang="cs-CZ" sz="1600" b="1" dirty="0" smtClean="0"/>
          </a:p>
          <a:p>
            <a:pPr>
              <a:lnSpc>
                <a:spcPct val="100000"/>
              </a:lnSpc>
            </a:pPr>
            <a:r>
              <a:rPr lang="cs-CZ" sz="1600" b="1" dirty="0"/>
              <a:t>V čem je navržené řešení inovativní? </a:t>
            </a:r>
            <a:endParaRPr lang="cs-CZ" sz="1600" b="1" dirty="0" smtClean="0"/>
          </a:p>
          <a:p>
            <a:pPr>
              <a:lnSpc>
                <a:spcPct val="100000"/>
              </a:lnSpc>
            </a:pPr>
            <a:r>
              <a:rPr lang="cs-CZ" sz="1600" b="1" dirty="0"/>
              <a:t>Jaká existují rizika projektu? </a:t>
            </a:r>
            <a:endParaRPr lang="cs-CZ" sz="1600" b="1" dirty="0" smtClean="0"/>
          </a:p>
          <a:p>
            <a:pPr>
              <a:lnSpc>
                <a:spcPct val="100000"/>
              </a:lnSpc>
            </a:pPr>
            <a:endParaRPr lang="cs-CZ" sz="1600" b="1" dirty="0"/>
          </a:p>
          <a:p>
            <a:pPr>
              <a:lnSpc>
                <a:spcPct val="100000"/>
              </a:lnSpc>
            </a:pPr>
            <a:endParaRPr lang="cs-CZ" sz="1600" b="1" dirty="0" smtClean="0"/>
          </a:p>
          <a:p>
            <a:pPr>
              <a:lnSpc>
                <a:spcPct val="100000"/>
              </a:lnSpc>
            </a:pPr>
            <a:endParaRPr lang="cs-CZ" sz="1600" b="1" dirty="0" smtClean="0"/>
          </a:p>
          <a:p>
            <a:pPr>
              <a:lnSpc>
                <a:spcPct val="100000"/>
              </a:lnSpc>
            </a:pPr>
            <a:endParaRPr lang="cs-CZ" sz="1600" b="1" dirty="0" smtClean="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5295417" cy="55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4" name="Zástupný symbol pro obsah 3"/>
          <p:cNvSpPr>
            <a:spLocks noGrp="1"/>
          </p:cNvSpPr>
          <p:nvPr>
            <p:ph idx="10"/>
          </p:nvPr>
        </p:nvSpPr>
        <p:spPr>
          <a:xfrm>
            <a:off x="6300192" y="1332349"/>
            <a:ext cx="2808312" cy="5166186"/>
          </a:xfrm>
        </p:spPr>
        <p:txBody>
          <a:bodyPr/>
          <a:lstStyle/>
          <a:p>
            <a:pPr>
              <a:lnSpc>
                <a:spcPts val="2500"/>
              </a:lnSpc>
            </a:pPr>
            <a:r>
              <a:rPr lang="cs-CZ" sz="2000" dirty="0" smtClean="0"/>
              <a:t>Indikátory aktuální pro danou výzvu se nabízí ze seznamu nebo ve výběru přes tlačítko Nový  záznam.</a:t>
            </a:r>
          </a:p>
          <a:p>
            <a:pPr>
              <a:lnSpc>
                <a:spcPts val="2500"/>
              </a:lnSpc>
            </a:pPr>
            <a:r>
              <a:rPr lang="cs-CZ" sz="2000" b="1" u="sng" dirty="0" smtClean="0"/>
              <a:t>Povinná pole:</a:t>
            </a:r>
          </a:p>
          <a:p>
            <a:pPr lvl="1">
              <a:lnSpc>
                <a:spcPts val="2500"/>
              </a:lnSpc>
              <a:spcBef>
                <a:spcPts val="0"/>
              </a:spcBef>
              <a:spcAft>
                <a:spcPts val="0"/>
              </a:spcAft>
            </a:pPr>
            <a:r>
              <a:rPr lang="cs-CZ" sz="1700" dirty="0" smtClean="0"/>
              <a:t>Cílová hodnota</a:t>
            </a:r>
          </a:p>
          <a:p>
            <a:pPr lvl="1">
              <a:lnSpc>
                <a:spcPts val="2500"/>
              </a:lnSpc>
              <a:spcBef>
                <a:spcPts val="0"/>
              </a:spcBef>
              <a:spcAft>
                <a:spcPts val="0"/>
              </a:spcAft>
            </a:pPr>
            <a:r>
              <a:rPr lang="cs-CZ" sz="1700" dirty="0" smtClean="0"/>
              <a:t>Datum cílové hodnoty</a:t>
            </a:r>
          </a:p>
          <a:p>
            <a:pPr lvl="1">
              <a:lnSpc>
                <a:spcPts val="2500"/>
              </a:lnSpc>
              <a:spcBef>
                <a:spcPts val="0"/>
              </a:spcBef>
              <a:spcAft>
                <a:spcPts val="0"/>
              </a:spcAft>
            </a:pPr>
            <a:r>
              <a:rPr lang="cs-CZ" sz="1700" dirty="0" smtClean="0"/>
              <a:t>Popis hodnoty </a:t>
            </a:r>
          </a:p>
          <a:p>
            <a:pPr lvl="1">
              <a:lnSpc>
                <a:spcPts val="2500"/>
              </a:lnSpc>
              <a:spcBef>
                <a:spcPts val="0"/>
              </a:spcBef>
              <a:spcAft>
                <a:spcPts val="0"/>
              </a:spcAft>
            </a:pPr>
            <a:r>
              <a:rPr lang="cs-CZ" sz="1700" dirty="0"/>
              <a:t>p</a:t>
            </a:r>
            <a:r>
              <a:rPr lang="cs-CZ" sz="1700" dirty="0" smtClean="0"/>
              <a:t>řípadně Výchozí hodnota</a:t>
            </a:r>
          </a:p>
          <a:p>
            <a:pPr>
              <a:lnSpc>
                <a:spcPts val="2500"/>
              </a:lnSpc>
            </a:pPr>
            <a:r>
              <a:rPr lang="cs-CZ" sz="2000" dirty="0" smtClean="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22</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3" name="Zástupný symbol pro obsah 2"/>
          <p:cNvSpPr>
            <a:spLocks noGrp="1"/>
          </p:cNvSpPr>
          <p:nvPr>
            <p:ph idx="1"/>
          </p:nvPr>
        </p:nvSpPr>
        <p:spPr>
          <a:xfrm>
            <a:off x="179512" y="1457400"/>
            <a:ext cx="4032448" cy="5400600"/>
          </a:xfrm>
        </p:spPr>
        <p:txBody>
          <a:bodyPr/>
          <a:lstStyle/>
          <a:p>
            <a:r>
              <a:rPr lang="cs-CZ" sz="1600" b="1" u="sng" cap="all" dirty="0"/>
              <a:t>Indikátory povinné k </a:t>
            </a:r>
            <a:r>
              <a:rPr lang="cs-CZ" sz="1600" b="1" u="sng" cap="all" dirty="0" smtClean="0"/>
              <a:t>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a:t>
            </a:r>
            <a:r>
              <a:rPr lang="cs-CZ" sz="1400" dirty="0" smtClean="0"/>
              <a:t>), minimálně pro indikátor 6 00 00 – Celkový počet účastníků.</a:t>
            </a:r>
            <a:endParaRPr lang="cs-CZ" sz="1400" dirty="0"/>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a:t>
            </a:r>
            <a:r>
              <a:rPr lang="cs-CZ" sz="1400" dirty="0" smtClean="0"/>
              <a:t>dokládat.  </a:t>
            </a:r>
            <a:endParaRPr lang="cs-CZ" sz="1400" dirty="0"/>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a:t>
            </a:r>
            <a:r>
              <a:rPr lang="cs-CZ" sz="1400" dirty="0" smtClean="0"/>
              <a:t>měnit.</a:t>
            </a:r>
            <a:endParaRPr lang="cs-CZ" sz="1400" dirty="0"/>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t>
            </a:r>
            <a:r>
              <a:rPr lang="cs-CZ" sz="1400" dirty="0" smtClean="0"/>
              <a:t>a </a:t>
            </a:r>
            <a:r>
              <a:rPr lang="cs-CZ" sz="1400" dirty="0"/>
              <a:t>příjemce, kap. 18.1.1).</a:t>
            </a:r>
          </a:p>
          <a:p>
            <a:pPr lvl="1">
              <a:lnSpc>
                <a:spcPct val="100000"/>
              </a:lnSpc>
              <a:spcBef>
                <a:spcPts val="0"/>
              </a:spcBef>
            </a:pPr>
            <a:r>
              <a:rPr lang="cs-CZ" sz="1400" dirty="0" smtClean="0"/>
              <a:t>Indikátor </a:t>
            </a:r>
            <a:r>
              <a:rPr lang="cs-CZ" sz="1400" dirty="0"/>
              <a:t>není relevantní </a:t>
            </a:r>
            <a:endParaRPr lang="cs-CZ" sz="1400" dirty="0" smtClean="0"/>
          </a:p>
          <a:p>
            <a:pPr marL="414000" lvl="1" indent="0">
              <a:lnSpc>
                <a:spcPct val="100000"/>
              </a:lnSpc>
              <a:spcBef>
                <a:spcPts val="0"/>
              </a:spcBef>
              <a:buNone/>
            </a:pPr>
            <a:r>
              <a:rPr lang="cs-CZ" sz="1400" dirty="0" smtClean="0"/>
              <a:t>     – </a:t>
            </a:r>
            <a:r>
              <a:rPr lang="cs-CZ" sz="1400" dirty="0"/>
              <a:t>cílová hodnota </a:t>
            </a:r>
            <a:r>
              <a:rPr lang="cs-CZ" sz="1400" dirty="0" smtClean="0"/>
              <a:t>0.</a:t>
            </a:r>
            <a:endParaRPr lang="cs-CZ" sz="1400" dirty="0"/>
          </a:p>
          <a:p>
            <a:pPr lvl="1">
              <a:lnSpc>
                <a:spcPct val="100000"/>
              </a:lnSpc>
              <a:spcBef>
                <a:spcPts val="0"/>
              </a:spcBef>
            </a:pPr>
            <a:r>
              <a:rPr lang="cs-CZ" sz="1400" dirty="0"/>
              <a:t>Výchozí hodnota indikátorů povinných k naplnění – vždy </a:t>
            </a:r>
            <a:r>
              <a:rPr lang="cs-CZ" sz="1400" dirty="0" smtClean="0"/>
              <a:t>0.</a:t>
            </a:r>
            <a:endParaRPr lang="cs-CZ" sz="1400" dirty="0"/>
          </a:p>
          <a:p>
            <a:endParaRPr lang="cs-CZ" sz="1600" b="1" u="sng" cap="all" dirty="0"/>
          </a:p>
        </p:txBody>
      </p:sp>
      <p:sp>
        <p:nvSpPr>
          <p:cNvPr id="4" name="Zástupný symbol pro obsah 3"/>
          <p:cNvSpPr>
            <a:spLocks noGrp="1"/>
          </p:cNvSpPr>
          <p:nvPr>
            <p:ph idx="10"/>
          </p:nvPr>
        </p:nvSpPr>
        <p:spPr>
          <a:xfrm>
            <a:off x="4355976" y="1412776"/>
            <a:ext cx="4680520" cy="5112568"/>
          </a:xfrm>
        </p:spPr>
        <p:txBody>
          <a:bodyPr/>
          <a:lstStyle/>
          <a:p>
            <a:r>
              <a:rPr lang="cs-CZ" sz="1600" b="1" u="sng" cap="all" dirty="0"/>
              <a:t>Indikátory povinné k </a:t>
            </a:r>
            <a:r>
              <a:rPr lang="cs-CZ" sz="1600" b="1" u="sng" cap="all" dirty="0" smtClean="0"/>
              <a:t>vykazování</a:t>
            </a:r>
            <a:endParaRPr lang="cs-CZ" sz="1600" b="1" u="sng" cap="all" dirty="0"/>
          </a:p>
          <a:p>
            <a:pPr lvl="1">
              <a:lnSpc>
                <a:spcPct val="100000"/>
              </a:lnSpc>
              <a:spcBef>
                <a:spcPts val="0"/>
              </a:spcBef>
            </a:pPr>
            <a:r>
              <a:rPr lang="cs-CZ" sz="1400" dirty="0" smtClean="0"/>
              <a:t>Žadatel </a:t>
            </a:r>
            <a:r>
              <a:rPr lang="cs-CZ" sz="1400" dirty="0"/>
              <a:t>má povinnost </a:t>
            </a:r>
            <a:r>
              <a:rPr lang="cs-CZ" sz="1400" b="1" dirty="0"/>
              <a:t>sledovat dosažené cílové hodnoty</a:t>
            </a:r>
            <a:r>
              <a:rPr lang="cs-CZ" sz="1400" dirty="0"/>
              <a:t> u všech relevantních </a:t>
            </a:r>
            <a:r>
              <a:rPr lang="cs-CZ" sz="1400" dirty="0" smtClean="0"/>
              <a:t>indikátorů.</a:t>
            </a:r>
            <a:endParaRPr lang="cs-CZ" sz="1400" dirty="0"/>
          </a:p>
          <a:p>
            <a:pPr lvl="1">
              <a:lnSpc>
                <a:spcPct val="100000"/>
              </a:lnSpc>
              <a:spcBef>
                <a:spcPts val="0"/>
              </a:spcBef>
            </a:pPr>
            <a:r>
              <a:rPr lang="cs-CZ" sz="1400" dirty="0"/>
              <a:t>Na neplnění indikátorů povinných k vykazování </a:t>
            </a:r>
            <a:r>
              <a:rPr lang="cs-CZ" sz="1400" b="1" dirty="0"/>
              <a:t>nebude navázána sankce</a:t>
            </a:r>
            <a:r>
              <a:rPr lang="cs-CZ" sz="1400" dirty="0"/>
              <a:t> v právním </a:t>
            </a:r>
            <a:r>
              <a:rPr lang="cs-CZ" sz="1400" dirty="0" smtClean="0"/>
              <a:t>aktu.</a:t>
            </a:r>
            <a:endParaRPr lang="cs-CZ" sz="1400" dirty="0"/>
          </a:p>
          <a:p>
            <a:pPr lvl="1">
              <a:lnSpc>
                <a:spcPct val="100000"/>
              </a:lnSpc>
              <a:spcBef>
                <a:spcPts val="0"/>
              </a:spcBef>
            </a:pPr>
            <a:r>
              <a:rPr lang="cs-CZ" sz="1400" dirty="0"/>
              <a:t>Pokud je indikátor nerelevantní </a:t>
            </a:r>
            <a:endParaRPr lang="cs-CZ" sz="1400" dirty="0" smtClean="0"/>
          </a:p>
          <a:p>
            <a:pPr marL="414000" lvl="1" indent="0">
              <a:lnSpc>
                <a:spcPct val="100000"/>
              </a:lnSpc>
              <a:spcBef>
                <a:spcPts val="0"/>
              </a:spcBef>
              <a:buNone/>
            </a:pPr>
            <a:r>
              <a:rPr lang="cs-CZ" sz="1400" dirty="0"/>
              <a:t> </a:t>
            </a:r>
            <a:r>
              <a:rPr lang="cs-CZ" sz="1400" dirty="0" smtClean="0"/>
              <a:t>    – </a:t>
            </a:r>
            <a:r>
              <a:rPr lang="cs-CZ" sz="1400" dirty="0"/>
              <a:t>cílová hodnota </a:t>
            </a:r>
            <a:r>
              <a:rPr lang="cs-CZ" sz="1400" dirty="0" smtClean="0"/>
              <a:t>0.</a:t>
            </a:r>
            <a:endParaRPr lang="cs-CZ" sz="1400" dirty="0"/>
          </a:p>
          <a:p>
            <a:pPr lvl="1">
              <a:lnSpc>
                <a:spcPct val="100000"/>
              </a:lnSpc>
              <a:spcBef>
                <a:spcPts val="0"/>
              </a:spcBef>
            </a:pPr>
            <a:r>
              <a:rPr lang="cs-CZ" sz="1400" dirty="0" smtClean="0"/>
              <a:t>U </a:t>
            </a:r>
            <a:r>
              <a:rPr lang="cs-CZ" sz="1400" dirty="0"/>
              <a:t>indikátorů, které se </a:t>
            </a:r>
            <a:r>
              <a:rPr lang="cs-CZ" sz="1400" b="1" dirty="0"/>
              <a:t>týkají </a:t>
            </a:r>
            <a:r>
              <a:rPr lang="cs-CZ" sz="1400" b="1" dirty="0" smtClean="0"/>
              <a:t>účastníků</a:t>
            </a:r>
            <a:r>
              <a:rPr lang="cs-CZ" sz="1400" dirty="0" smtClean="0"/>
              <a:t>, </a:t>
            </a:r>
            <a:r>
              <a:rPr lang="cs-CZ" sz="1400" dirty="0"/>
              <a:t>žadatel uvede </a:t>
            </a:r>
            <a:r>
              <a:rPr lang="cs-CZ" sz="1400" u="sng" dirty="0"/>
              <a:t>vždy</a:t>
            </a:r>
            <a:r>
              <a:rPr lang="cs-CZ" sz="1400" dirty="0"/>
              <a:t> cílovou hodnotu </a:t>
            </a:r>
            <a:r>
              <a:rPr lang="cs-CZ" sz="1400" dirty="0" smtClean="0"/>
              <a:t>0 (hodnoty se načítají z monitorovacího listu podpořené osoby skrze IS ESF2014+). </a:t>
            </a:r>
          </a:p>
          <a:p>
            <a:pPr lvl="1">
              <a:lnSpc>
                <a:spcPct val="100000"/>
              </a:lnSpc>
              <a:spcBef>
                <a:spcPts val="0"/>
              </a:spcBef>
            </a:pPr>
            <a:r>
              <a:rPr lang="cs-CZ" sz="1400" dirty="0" smtClean="0"/>
              <a:t>U indikátorů, které se </a:t>
            </a:r>
            <a:r>
              <a:rPr lang="cs-CZ" sz="1400" b="1" dirty="0" smtClean="0"/>
              <a:t>netýkají účastníků</a:t>
            </a:r>
            <a:r>
              <a:rPr lang="cs-CZ" sz="1400" dirty="0" smtClean="0"/>
              <a:t>, </a:t>
            </a:r>
            <a:r>
              <a:rPr lang="cs-CZ" sz="1400" u="sng" dirty="0" smtClean="0"/>
              <a:t>může</a:t>
            </a:r>
            <a:r>
              <a:rPr lang="cs-CZ" sz="1400" dirty="0" smtClean="0"/>
              <a:t> žadatel uvést cílovou hodnotu 0 (hodnoty vykazuje příjemce prostřednictvím zpráv o realizaci projektu v ISKP14+).</a:t>
            </a:r>
          </a:p>
          <a:p>
            <a:pPr lvl="1">
              <a:lnSpc>
                <a:spcPct val="100000"/>
              </a:lnSpc>
              <a:spcBef>
                <a:spcPts val="0"/>
              </a:spcBef>
            </a:pPr>
            <a:r>
              <a:rPr lang="cs-CZ" sz="1400" dirty="0" smtClean="0"/>
              <a:t>U všech projektů </a:t>
            </a:r>
            <a:r>
              <a:rPr lang="cs-CZ" sz="1400" b="1" dirty="0" smtClean="0"/>
              <a:t>je doporučováno</a:t>
            </a:r>
            <a:r>
              <a:rPr lang="cs-CZ" sz="1400" dirty="0" smtClean="0"/>
              <a:t>, aby byla stanovena cílová hodnota (sledována dosažená cílová hodnota) pro </a:t>
            </a:r>
            <a:r>
              <a:rPr lang="cs-CZ" sz="1400" b="1" dirty="0" smtClean="0"/>
              <a:t>minimálně jeden výsledkový indikátor</a:t>
            </a:r>
            <a:r>
              <a:rPr lang="cs-CZ" sz="1400" dirty="0" smtClean="0"/>
              <a:t>.</a:t>
            </a:r>
            <a:endParaRPr lang="cs-CZ" sz="1400" dirty="0"/>
          </a:p>
          <a:p>
            <a:pPr lvl="1">
              <a:lnSpc>
                <a:spcPct val="100000"/>
              </a:lnSpc>
              <a:spcBef>
                <a:spcPts val="0"/>
              </a:spcBef>
            </a:pPr>
            <a:r>
              <a:rPr lang="cs-CZ" sz="1400" dirty="0"/>
              <a:t>Výchozí hodnota indikátorů povinných k vykazování – </a:t>
            </a:r>
            <a:r>
              <a:rPr lang="cs-CZ" sz="1400" dirty="0" smtClean="0"/>
              <a:t>vždy 0.</a:t>
            </a:r>
            <a:endParaRPr lang="cs-CZ" sz="1400" dirty="0"/>
          </a:p>
          <a:p>
            <a:pPr lvl="1">
              <a:lnSpc>
                <a:spcPct val="100000"/>
              </a:lnSpc>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23</a:t>
            </a:fld>
            <a:endParaRPr lang="cs-CZ" dirty="0"/>
          </a:p>
        </p:txBody>
      </p:sp>
    </p:spTree>
    <p:extLst>
      <p:ext uri="{BB962C8B-B14F-4D97-AF65-F5344CB8AC3E}">
        <p14:creationId xmlns:p14="http://schemas.microsoft.com/office/powerpoint/2010/main" val="73460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NAPLNĚNÍ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535684950"/>
              </p:ext>
            </p:extLst>
          </p:nvPr>
        </p:nvGraphicFramePr>
        <p:xfrm>
          <a:off x="611560" y="1628800"/>
          <a:ext cx="7488832" cy="2574538"/>
        </p:xfrm>
        <a:graphic>
          <a:graphicData uri="http://schemas.openxmlformats.org/drawingml/2006/table">
            <a:tbl>
              <a:tblPr firstRow="1" firstCol="1" bandRow="1">
                <a:tableStyleId>{5C22544A-7EE6-4342-B048-85BDC9FD1C3A}</a:tableStyleId>
              </a:tblPr>
              <a:tblGrid>
                <a:gridCol w="965853">
                  <a:extLst>
                    <a:ext uri="{9D8B030D-6E8A-4147-A177-3AD203B41FA5}">
                      <a16:colId xmlns:a16="http://schemas.microsoft.com/office/drawing/2014/main" val="20000"/>
                    </a:ext>
                  </a:extLst>
                </a:gridCol>
                <a:gridCol w="3435303">
                  <a:extLst>
                    <a:ext uri="{9D8B030D-6E8A-4147-A177-3AD203B41FA5}">
                      <a16:colId xmlns:a16="http://schemas.microsoft.com/office/drawing/2014/main" val="20001"/>
                    </a:ext>
                  </a:extLst>
                </a:gridCol>
                <a:gridCol w="1540078">
                  <a:extLst>
                    <a:ext uri="{9D8B030D-6E8A-4147-A177-3AD203B41FA5}">
                      <a16:colId xmlns:a16="http://schemas.microsoft.com/office/drawing/2014/main" val="20002"/>
                    </a:ext>
                  </a:extLst>
                </a:gridCol>
                <a:gridCol w="1547598">
                  <a:extLst>
                    <a:ext uri="{9D8B030D-6E8A-4147-A177-3AD203B41FA5}">
                      <a16:colId xmlns:a16="http://schemas.microsoft.com/office/drawing/2014/main" val="20003"/>
                    </a:ext>
                  </a:extLst>
                </a:gridCol>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10863">
                <a:tc>
                  <a:txBody>
                    <a:bodyPr/>
                    <a:lstStyle/>
                    <a:p>
                      <a:pPr algn="l">
                        <a:lnSpc>
                          <a:spcPct val="115000"/>
                        </a:lnSpc>
                        <a:spcAft>
                          <a:spcPts val="600"/>
                        </a:spcAft>
                      </a:pPr>
                      <a:r>
                        <a:rPr lang="cs-CZ" sz="1800" dirty="0">
                          <a:effectLst/>
                        </a:rPr>
                        <a:t>10213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sociálních podniků vzniklých díky podpoře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Organizace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810863">
                <a:tc>
                  <a:txBody>
                    <a:bodyPr/>
                    <a:lstStyle/>
                    <a:p>
                      <a:pPr algn="l">
                        <a:lnSpc>
                          <a:spcPct val="115000"/>
                        </a:lnSpc>
                        <a:spcAft>
                          <a:spcPts val="600"/>
                        </a:spcAft>
                      </a:pPr>
                      <a:r>
                        <a:rPr lang="cs-CZ" sz="1800" dirty="0">
                          <a:effectLst/>
                        </a:rPr>
                        <a:t>10212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podpořených již existujících sociálních podniků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a:effectLst/>
                        </a:rPr>
                        <a:t>Organizace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smtClean="0"/>
              <a:t>(výsledkové),</a:t>
            </a:r>
            <a:r>
              <a:rPr lang="cs-CZ" sz="1800" dirty="0"/>
              <a:t> které se týkají </a:t>
            </a:r>
            <a:r>
              <a:rPr lang="cs-CZ" sz="1800" dirty="0" smtClean="0"/>
              <a:t>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25</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801331360"/>
              </p:ext>
            </p:extLst>
          </p:nvPr>
        </p:nvGraphicFramePr>
        <p:xfrm>
          <a:off x="611560" y="1844824"/>
          <a:ext cx="8064896" cy="3129933"/>
        </p:xfrm>
        <a:graphic>
          <a:graphicData uri="http://schemas.openxmlformats.org/drawingml/2006/table">
            <a:tbl>
              <a:tblPr firstRow="1" firstCol="1" bandRow="1">
                <a:tableStyleId>{5C22544A-7EE6-4342-B048-85BDC9FD1C3A}</a:tableStyleId>
              </a:tblPr>
              <a:tblGrid>
                <a:gridCol w="927027">
                  <a:extLst>
                    <a:ext uri="{9D8B030D-6E8A-4147-A177-3AD203B41FA5}">
                      <a16:colId xmlns:a16="http://schemas.microsoft.com/office/drawing/2014/main" val="20000"/>
                    </a:ext>
                  </a:extLst>
                </a:gridCol>
                <a:gridCol w="4833613">
                  <a:extLst>
                    <a:ext uri="{9D8B030D-6E8A-4147-A177-3AD203B41FA5}">
                      <a16:colId xmlns:a16="http://schemas.microsoft.com/office/drawing/2014/main" val="20001"/>
                    </a:ext>
                  </a:extLst>
                </a:gridCol>
                <a:gridCol w="867325">
                  <a:extLst>
                    <a:ext uri="{9D8B030D-6E8A-4147-A177-3AD203B41FA5}">
                      <a16:colId xmlns:a16="http://schemas.microsoft.com/office/drawing/2014/main" val="20002"/>
                    </a:ext>
                  </a:extLst>
                </a:gridCol>
                <a:gridCol w="1436931">
                  <a:extLst>
                    <a:ext uri="{9D8B030D-6E8A-4147-A177-3AD203B41FA5}">
                      <a16:colId xmlns:a16="http://schemas.microsoft.com/office/drawing/2014/main" val="20003"/>
                    </a:ext>
                  </a:extLst>
                </a:gridCol>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extLst>
                  <a:ext uri="{0D108BD9-81ED-4DB2-BD59-A6C34878D82A}">
                    <a16:rowId xmlns:a16="http://schemas.microsoft.com/office/drawing/2014/main" val="10000"/>
                  </a:ext>
                </a:extLst>
              </a:tr>
              <a:tr h="666248">
                <a:tc>
                  <a:txBody>
                    <a:bodyPr/>
                    <a:lstStyle/>
                    <a:p>
                      <a:pPr marL="36195" marR="36195">
                        <a:lnSpc>
                          <a:spcPct val="115000"/>
                        </a:lnSpc>
                        <a:spcBef>
                          <a:spcPts val="300"/>
                        </a:spcBef>
                        <a:spcAft>
                          <a:spcPts val="300"/>
                        </a:spcAft>
                      </a:pPr>
                      <a:r>
                        <a:rPr lang="cs-CZ" sz="1600" dirty="0">
                          <a:effectLst/>
                        </a:rPr>
                        <a:t>62500</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v procesu vzdělávání/odborné přípravy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1"/>
                  </a:ext>
                </a:extLst>
              </a:tr>
              <a:tr h="666248">
                <a:tc>
                  <a:txBody>
                    <a:bodyPr/>
                    <a:lstStyle/>
                    <a:p>
                      <a:pPr marL="36195" marR="36195">
                        <a:lnSpc>
                          <a:spcPct val="115000"/>
                        </a:lnSpc>
                        <a:spcBef>
                          <a:spcPts val="300"/>
                        </a:spcBef>
                        <a:spcAft>
                          <a:spcPts val="300"/>
                        </a:spcAft>
                      </a:pPr>
                      <a:r>
                        <a:rPr lang="cs-CZ" sz="1600">
                          <a:effectLst/>
                        </a:rPr>
                        <a:t>62600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kteří získali kvalifikaci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2"/>
                  </a:ext>
                </a:extLst>
              </a:tr>
              <a:tr h="917229">
                <a:tc>
                  <a:txBody>
                    <a:bodyPr/>
                    <a:lstStyle/>
                    <a:p>
                      <a:pPr marL="36195" marR="36195">
                        <a:lnSpc>
                          <a:spcPct val="115000"/>
                        </a:lnSpc>
                        <a:spcBef>
                          <a:spcPts val="300"/>
                        </a:spcBef>
                        <a:spcAft>
                          <a:spcPts val="300"/>
                        </a:spcAft>
                      </a:pPr>
                      <a:r>
                        <a:rPr lang="cs-CZ" sz="1600" dirty="0">
                          <a:effectLst/>
                        </a:rPr>
                        <a:t>62800</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Znevýhodnění účastníci, kteří po ukončení své účasti hledají zaměstnání, jsou v procesu vzdělávání/odborné přípravy, rozšiřují si kvalifikaci nebo jsou zaměstnaní, a to i OSVČ</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 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983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a:t>
            </a:r>
            <a:r>
              <a:rPr lang="cs-CZ" sz="1800" b="1" u="sng" dirty="0" smtClean="0"/>
              <a:t>vykazování </a:t>
            </a:r>
            <a:r>
              <a:rPr lang="cs-CZ" sz="1800" dirty="0" smtClean="0"/>
              <a:t>(výstupové </a:t>
            </a:r>
            <a:r>
              <a:rPr lang="cs-CZ" sz="1800" dirty="0"/>
              <a:t>či výsledkové</a:t>
            </a:r>
            <a:r>
              <a:rPr lang="cs-CZ" sz="1800" dirty="0" smtClean="0"/>
              <a:t>), </a:t>
            </a:r>
            <a:r>
              <a:rPr lang="cs-CZ" sz="1800" dirty="0"/>
              <a:t>které se </a:t>
            </a:r>
            <a:r>
              <a:rPr lang="cs-CZ" sz="1800" dirty="0" smtClean="0"/>
              <a:t>netýkají účastníků</a:t>
            </a:r>
            <a:endParaRPr lang="cs-CZ" sz="1800" dirty="0"/>
          </a:p>
          <a:p>
            <a:pPr marL="684000" lvl="2"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26</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455754715"/>
              </p:ext>
            </p:extLst>
          </p:nvPr>
        </p:nvGraphicFramePr>
        <p:xfrm>
          <a:off x="539552" y="1916829"/>
          <a:ext cx="8422916" cy="1316718"/>
        </p:xfrm>
        <a:graphic>
          <a:graphicData uri="http://schemas.openxmlformats.org/drawingml/2006/table">
            <a:tbl>
              <a:tblPr firstRow="1" firstCol="1" bandRow="1">
                <a:tableStyleId>{5C22544A-7EE6-4342-B048-85BDC9FD1C3A}</a:tableStyleId>
              </a:tblPr>
              <a:tblGrid>
                <a:gridCol w="908360">
                  <a:extLst>
                    <a:ext uri="{9D8B030D-6E8A-4147-A177-3AD203B41FA5}">
                      <a16:colId xmlns:a16="http://schemas.microsoft.com/office/drawing/2014/main" val="20000"/>
                    </a:ext>
                  </a:extLst>
                </a:gridCol>
                <a:gridCol w="4524997">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gridCol w="1395709">
                  <a:extLst>
                    <a:ext uri="{9D8B030D-6E8A-4147-A177-3AD203B41FA5}">
                      <a16:colId xmlns:a16="http://schemas.microsoft.com/office/drawing/2014/main" val="20003"/>
                    </a:ext>
                  </a:extLst>
                </a:gridCol>
              </a:tblGrid>
              <a:tr h="658359">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Měrná jednotka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658359">
                <a:tc>
                  <a:txBody>
                    <a:bodyPr/>
                    <a:lstStyle/>
                    <a:p>
                      <a:pPr marL="36195" marR="36195">
                        <a:lnSpc>
                          <a:spcPct val="115000"/>
                        </a:lnSpc>
                        <a:spcBef>
                          <a:spcPts val="300"/>
                        </a:spcBef>
                        <a:spcAft>
                          <a:spcPts val="300"/>
                        </a:spcAft>
                      </a:pPr>
                      <a:r>
                        <a:rPr lang="cs-CZ" sz="1600">
                          <a:effectLst/>
                        </a:rPr>
                        <a:t>80500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napsaných a zveřejněných analytických a strategických dokumentů (vč. evaluačních)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Dokumenty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0324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Horizontální principy</a:t>
            </a:r>
            <a:endParaRPr lang="cs-CZ" dirty="0"/>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smtClean="0"/>
              <a:t>Nutno vyplnit všechny tři horizontální principy výběrem ze seznamu, případně popisem a zdůvodněním.</a:t>
            </a:r>
          </a:p>
          <a:p>
            <a:pPr>
              <a:spcBef>
                <a:spcPts val="0"/>
              </a:spcBef>
              <a:spcAft>
                <a:spcPts val="0"/>
              </a:spcAft>
            </a:pPr>
            <a:r>
              <a:rPr lang="cs-CZ" sz="2000" dirty="0" smtClean="0"/>
              <a:t>Nutno průběžně ukládat jednotlivé řádky.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aktivity</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28</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Cílová skupina</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29</a:t>
            </a:fld>
            <a:endParaRPr lang="cs-CZ" dirty="0"/>
          </a:p>
        </p:txBody>
      </p:sp>
      <p:sp>
        <p:nvSpPr>
          <p:cNvPr id="6" name="Zástupný symbol pro obsah 5"/>
          <p:cNvSpPr>
            <a:spLocks noGrp="1"/>
          </p:cNvSpPr>
          <p:nvPr>
            <p:ph idx="1"/>
          </p:nvPr>
        </p:nvSpPr>
        <p:spPr/>
        <p:txBody>
          <a:bodyPr/>
          <a:lstStyle/>
          <a:p>
            <a:endParaRPr lang="cs-CZ" dirty="0"/>
          </a:p>
        </p:txBody>
      </p:sp>
      <p:pic>
        <p:nvPicPr>
          <p:cNvPr id="7" name="Picture 2" descr="C:\Users\michaela.sedlackova\Desktop\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1" y="1484784"/>
            <a:ext cx="906702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opz</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803196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Umístění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30</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Subjekty projektu</a:t>
            </a:r>
            <a:endParaRPr lang="cs-CZ" dirty="0"/>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t>Vybrat Typ subjektu.</a:t>
            </a:r>
          </a:p>
          <a:p>
            <a:pPr>
              <a:lnSpc>
                <a:spcPct val="100000"/>
              </a:lnSpc>
              <a:spcBef>
                <a:spcPts val="0"/>
              </a:spcBef>
            </a:pPr>
            <a:r>
              <a:rPr lang="cs-CZ" sz="1400" dirty="0" smtClean="0"/>
              <a:t>Nejdůležitější je typ </a:t>
            </a:r>
          </a:p>
          <a:p>
            <a:pPr>
              <a:lnSpc>
                <a:spcPct val="100000"/>
              </a:lnSpc>
              <a:spcBef>
                <a:spcPts val="0"/>
              </a:spcBef>
            </a:pPr>
            <a:endParaRPr lang="cs-CZ" sz="1400" dirty="0"/>
          </a:p>
          <a:p>
            <a:pPr>
              <a:lnSpc>
                <a:spcPct val="100000"/>
              </a:lnSpc>
              <a:spcBef>
                <a:spcPts val="0"/>
              </a:spcBef>
            </a:pPr>
            <a:endParaRPr lang="cs-CZ" sz="1400" dirty="0" smtClean="0"/>
          </a:p>
          <a:p>
            <a:pPr>
              <a:lnSpc>
                <a:spcPct val="100000"/>
              </a:lnSpc>
              <a:spcBef>
                <a:spcPts val="0"/>
              </a:spcBef>
            </a:pPr>
            <a:r>
              <a:rPr lang="cs-CZ" sz="1400" dirty="0" smtClean="0"/>
              <a:t>Po </a:t>
            </a:r>
            <a:r>
              <a:rPr lang="cs-CZ" sz="1400" dirty="0"/>
              <a:t>zadání subjektu typu Žadatel/příjemce se zpřístupní </a:t>
            </a:r>
            <a:r>
              <a:rPr lang="cs-CZ" sz="1400" dirty="0" smtClean="0"/>
              <a:t>záložka Rozpočet.</a:t>
            </a:r>
          </a:p>
          <a:p>
            <a:pPr>
              <a:lnSpc>
                <a:spcPct val="100000"/>
              </a:lnSpc>
              <a:spcBef>
                <a:spcPts val="0"/>
              </a:spcBef>
            </a:pPr>
            <a:r>
              <a:rPr lang="cs-CZ" sz="1400" dirty="0" smtClean="0"/>
              <a:t>Vyplnit IČ a Validovat. </a:t>
            </a:r>
          </a:p>
          <a:p>
            <a:pPr lvl="1">
              <a:lnSpc>
                <a:spcPct val="100000"/>
              </a:lnSpc>
              <a:spcBef>
                <a:spcPts val="0"/>
              </a:spcBef>
              <a:spcAft>
                <a:spcPts val="600"/>
              </a:spcAft>
            </a:pPr>
            <a:r>
              <a:rPr lang="cs-CZ" sz="1400" dirty="0"/>
              <a:t>P</a:t>
            </a:r>
            <a:r>
              <a:rPr lang="cs-CZ" sz="1400" dirty="0" smtClean="0"/>
              <a:t>o úspěšné validaci jsou data doplněna z ROS (registr osob). </a:t>
            </a:r>
          </a:p>
          <a:p>
            <a:pPr lvl="1">
              <a:lnSpc>
                <a:spcPct val="100000"/>
              </a:lnSpc>
              <a:spcBef>
                <a:spcPts val="0"/>
              </a:spcBef>
              <a:spcAft>
                <a:spcPts val="600"/>
              </a:spcAft>
            </a:pPr>
            <a:r>
              <a:rPr lang="cs-CZ" sz="1400" dirty="0"/>
              <a:t>P</a:t>
            </a:r>
            <a:r>
              <a:rPr lang="cs-CZ" sz="1400" dirty="0" smtClean="0"/>
              <a:t>okud nelze validovat, kontaktujte technickou podporu </a:t>
            </a:r>
            <a:r>
              <a:rPr lang="cs-CZ" sz="1400" dirty="0" smtClean="0">
                <a:hlinkClick r:id="rId3"/>
              </a:rPr>
              <a:t>iskp@mpsv.cz</a:t>
            </a:r>
            <a:r>
              <a:rPr lang="cs-CZ" sz="1400" dirty="0" smtClean="0"/>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t>Počet zaměstnanců </a:t>
            </a:r>
            <a:r>
              <a:rPr lang="cs-CZ" sz="1400" dirty="0" smtClean="0"/>
              <a:t/>
            </a:r>
            <a:br>
              <a:rPr lang="cs-CZ" sz="1400" dirty="0" smtClean="0"/>
            </a:br>
            <a:r>
              <a:rPr lang="cs-CZ" sz="1400" dirty="0" smtClean="0"/>
              <a:t>a </a:t>
            </a:r>
            <a:r>
              <a:rPr lang="cs-CZ" sz="1400" dirty="0"/>
              <a:t>Roční obrat – vazba </a:t>
            </a:r>
            <a:r>
              <a:rPr lang="cs-CZ" sz="1400" dirty="0" smtClean="0"/>
              <a:t/>
            </a:r>
            <a:br>
              <a:rPr lang="cs-CZ" sz="1400" dirty="0" smtClean="0"/>
            </a:br>
            <a:r>
              <a:rPr lang="cs-CZ" sz="1400" dirty="0" smtClean="0"/>
              <a:t>na </a:t>
            </a:r>
            <a:r>
              <a:rPr lang="cs-CZ" sz="1400" dirty="0"/>
              <a:t>hodnocení projektu – eliminační kritérium Ověření administrativní, finanční </a:t>
            </a:r>
            <a:r>
              <a:rPr lang="cs-CZ" sz="1400" dirty="0" smtClean="0"/>
              <a:t/>
            </a:r>
            <a:br>
              <a:rPr lang="cs-CZ" sz="1400" dirty="0" smtClean="0"/>
            </a:br>
            <a:r>
              <a:rPr lang="cs-CZ" sz="1400" dirty="0" smtClean="0"/>
              <a:t>a </a:t>
            </a:r>
            <a:r>
              <a:rPr lang="cs-CZ" sz="1400" dirty="0"/>
              <a:t>provozní kapacity </a:t>
            </a:r>
            <a:r>
              <a:rPr lang="cs-CZ" sz="1400" dirty="0" smtClean="0"/>
              <a:t>žadatele.</a:t>
            </a:r>
            <a:endParaRPr lang="cs-CZ" sz="1400" dirty="0"/>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31</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osoby subjektu</a:t>
            </a:r>
            <a:endParaRPr lang="cs-CZ" dirty="0"/>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smtClean="0"/>
              <a:t>Nutno vložit hlavní kontaktní osobu a minimálně jednoho statutárního zástupce (rozlišit zaškrtnutím </a:t>
            </a:r>
            <a:r>
              <a:rPr lang="cs-CZ" sz="2000" dirty="0" err="1" smtClean="0"/>
              <a:t>checkboxu</a:t>
            </a:r>
            <a:r>
              <a:rPr lang="cs-CZ" sz="2000" dirty="0" smtClean="0"/>
              <a:t>).</a:t>
            </a:r>
          </a:p>
          <a:p>
            <a:pPr algn="just">
              <a:spcBef>
                <a:spcPts val="0"/>
              </a:spcBef>
              <a:spcAft>
                <a:spcPts val="0"/>
              </a:spcAft>
            </a:pPr>
            <a:r>
              <a:rPr lang="cs-CZ" sz="2000" dirty="0" smtClean="0"/>
              <a:t>Každá další osoba je vložena pomocí Nový záznam.</a:t>
            </a:r>
            <a:endParaRPr lang="cs-CZ" sz="2000" dirty="0"/>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smtClean="0"/>
              <a:t>36</a:t>
            </a:r>
            <a:endParaRPr lang="cs-CZ" dirty="0"/>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ÚČTY SUBJEKTU, ÚČETNÍ OBDOBÍ, KATEGORIE INTERVENCÍ </a:t>
            </a:r>
            <a:endParaRPr lang="cs-CZ" dirty="0"/>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smtClean="0"/>
              <a:t>Záložky Účty subjektu, Účetní období a Kategorie intervencí se v žádosti o finanční podporu nevyplňují, </a:t>
            </a:r>
            <a:r>
              <a:rPr lang="cs-CZ" sz="1800" b="1" dirty="0" smtClean="0"/>
              <a:t>jsou </a:t>
            </a:r>
            <a:r>
              <a:rPr lang="cs-CZ" sz="1800" b="1" dirty="0" err="1" smtClean="0"/>
              <a:t>NEeditovatelné</a:t>
            </a:r>
            <a:r>
              <a:rPr lang="cs-CZ" sz="1800" b="1" dirty="0" smtClean="0"/>
              <a:t>!!!</a:t>
            </a:r>
          </a:p>
          <a:p>
            <a:pPr marL="0" indent="0" algn="just">
              <a:lnSpc>
                <a:spcPct val="100000"/>
              </a:lnSpc>
              <a:spcBef>
                <a:spcPts val="0"/>
              </a:spcBef>
              <a:spcAft>
                <a:spcPts val="0"/>
              </a:spcAft>
              <a:buNone/>
            </a:pPr>
            <a:endParaRPr lang="cs-CZ" sz="1800" dirty="0" smtClean="0"/>
          </a:p>
          <a:p>
            <a:pPr algn="just">
              <a:lnSpc>
                <a:spcPct val="100000"/>
              </a:lnSpc>
              <a:spcBef>
                <a:spcPts val="0"/>
              </a:spcBef>
              <a:spcAft>
                <a:spcPts val="0"/>
              </a:spcAft>
            </a:pPr>
            <a:r>
              <a:rPr lang="cs-CZ" sz="1800" dirty="0" smtClean="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3"/>
              </a:rPr>
              <a:t>Pokyny k doplnění žádosti o podporu v IS KP14+ před vydáním právního </a:t>
            </a:r>
            <a:r>
              <a:rPr lang="cs-CZ" sz="1800" b="1" dirty="0" smtClean="0">
                <a:hlinkClick r:id="rId3"/>
              </a:rPr>
              <a:t>aktu</a:t>
            </a:r>
            <a:r>
              <a:rPr lang="cs-CZ" sz="1800" b="1" dirty="0" smtClean="0"/>
              <a:t> </a:t>
            </a:r>
            <a:r>
              <a:rPr lang="cs-CZ" sz="1800" dirty="0" smtClean="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smtClean="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33</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Rozpočet jednotkový </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34</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smtClean="0"/>
              <a:t>Přímá editace nákladů.</a:t>
            </a:r>
          </a:p>
          <a:p>
            <a:pPr>
              <a:lnSpc>
                <a:spcPct val="100000"/>
              </a:lnSpc>
              <a:spcBef>
                <a:spcPts val="0"/>
              </a:spcBef>
              <a:spcAft>
                <a:spcPts val="1200"/>
              </a:spcAft>
              <a:buFont typeface="Wingdings" panose="05000000000000000000" pitchFamily="2" charset="2"/>
              <a:buChar char=""/>
            </a:pPr>
            <a:r>
              <a:rPr lang="cs-CZ" sz="1800" b="1" dirty="0" smtClean="0"/>
              <a:t>Editovat vše </a:t>
            </a:r>
            <a:r>
              <a:rPr lang="cs-CZ" sz="1800" dirty="0" smtClean="0"/>
              <a:t>(tlačítko </a:t>
            </a:r>
            <a:br>
              <a:rPr lang="cs-CZ" sz="1800" dirty="0" smtClean="0"/>
            </a:br>
            <a:r>
              <a:rPr lang="cs-CZ" sz="1800" dirty="0" smtClean="0"/>
              <a:t>pod rozpočtem) – umožňuje přímé vpisování nákladů do  rozpočtu. </a:t>
            </a:r>
            <a:br>
              <a:rPr lang="cs-CZ" sz="1800" dirty="0" smtClean="0"/>
            </a:br>
            <a:r>
              <a:rPr lang="cs-CZ" sz="1800" dirty="0" smtClean="0"/>
              <a:t>Po vyplnění celého rozpočtu stačí zmáčknout </a:t>
            </a:r>
            <a:r>
              <a:rPr lang="cs-CZ" sz="1800" b="1" dirty="0" smtClean="0"/>
              <a:t>Uložit vše</a:t>
            </a:r>
            <a:r>
              <a:rPr lang="cs-CZ" sz="1800" dirty="0" smtClean="0"/>
              <a:t>.</a:t>
            </a:r>
            <a:r>
              <a:rPr lang="cs-CZ" sz="1800" b="1" dirty="0" smtClean="0"/>
              <a:t> </a:t>
            </a:r>
            <a:endParaRPr lang="cs-CZ" sz="1800" b="1" dirty="0"/>
          </a:p>
          <a:p>
            <a:pPr>
              <a:lnSpc>
                <a:spcPct val="100000"/>
              </a:lnSpc>
              <a:spcBef>
                <a:spcPts val="0"/>
              </a:spcBef>
              <a:spcAft>
                <a:spcPts val="1200"/>
              </a:spcAft>
              <a:buFont typeface="Wingdings" panose="05000000000000000000" pitchFamily="2" charset="2"/>
              <a:buChar char=""/>
            </a:pPr>
            <a:r>
              <a:rPr lang="cs-CZ" sz="1800" b="1" u="sng" dirty="0"/>
              <a:t>Možno exportovat </a:t>
            </a:r>
            <a:r>
              <a:rPr lang="cs-CZ" sz="1800" b="1" u="sng" dirty="0" smtClean="0"/>
              <a:t/>
            </a:r>
            <a:br>
              <a:rPr lang="cs-CZ" sz="1800" b="1" u="sng" dirty="0" smtClean="0"/>
            </a:br>
            <a:r>
              <a:rPr lang="cs-CZ" sz="1800" b="1" u="sng" dirty="0" smtClean="0"/>
              <a:t>do Excelu!!!</a:t>
            </a:r>
            <a:endParaRPr lang="cs-CZ" sz="1800" b="1" u="sng"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a:t>
            </a:r>
            <a:r>
              <a:rPr lang="cs-CZ" dirty="0" smtClean="0"/>
              <a:t>jednotkový </a:t>
            </a:r>
            <a:endParaRPr lang="cs-CZ" dirty="0"/>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smtClean="0"/>
              <a:t>Editace po jednotlivých řádcích.</a:t>
            </a:r>
          </a:p>
          <a:p>
            <a:pPr algn="just">
              <a:lnSpc>
                <a:spcPct val="100000"/>
              </a:lnSpc>
              <a:spcBef>
                <a:spcPts val="0"/>
              </a:spcBef>
            </a:pPr>
            <a:r>
              <a:rPr lang="cs-CZ" sz="1800" dirty="0" smtClean="0"/>
              <a:t>Aktivní řádek možno editovat přímo </a:t>
            </a:r>
            <a:r>
              <a:rPr lang="cs-CZ" sz="1800" u="sng" dirty="0" smtClean="0"/>
              <a:t>pod</a:t>
            </a:r>
            <a:r>
              <a:rPr lang="cs-CZ" sz="1800" dirty="0" smtClean="0"/>
              <a:t> rozpočtem.</a:t>
            </a:r>
          </a:p>
          <a:p>
            <a:pPr algn="just">
              <a:lnSpc>
                <a:spcPct val="100000"/>
              </a:lnSpc>
              <a:spcBef>
                <a:spcPts val="0"/>
              </a:spcBef>
            </a:pPr>
            <a:r>
              <a:rPr lang="cs-CZ" sz="1800" dirty="0" smtClean="0"/>
              <a:t>U položek označených zelenou fajfkou, je možno vytvářet podpoložky – přes tlačítko Nový záznam.</a:t>
            </a:r>
          </a:p>
          <a:p>
            <a:pPr algn="just">
              <a:lnSpc>
                <a:spcPct val="100000"/>
              </a:lnSpc>
              <a:spcBef>
                <a:spcPts val="0"/>
              </a:spcBef>
            </a:pPr>
            <a:r>
              <a:rPr lang="cs-CZ" sz="1800" dirty="0" smtClean="0"/>
              <a:t>Každou vyplněnou/založenou položku je potřeba ULOŽIT!!!</a:t>
            </a:r>
            <a:endParaRPr lang="cs-CZ" sz="18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35</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Přehled zdrojů financování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smtClean="0"/>
              <a:t>Rozpad zdrojů financování pomocí tlačítka Rozpad financí.</a:t>
            </a:r>
          </a:p>
          <a:p>
            <a:pPr algn="just">
              <a:lnSpc>
                <a:spcPct val="100000"/>
              </a:lnSpc>
              <a:spcBef>
                <a:spcPts val="0"/>
              </a:spcBef>
              <a:buFont typeface="Wingdings" panose="05000000000000000000" pitchFamily="2" charset="2"/>
              <a:buChar char=""/>
            </a:pPr>
            <a:r>
              <a:rPr lang="cs-CZ" sz="1800" dirty="0" smtClean="0"/>
              <a:t>Po </a:t>
            </a:r>
            <a:r>
              <a:rPr lang="cs-CZ" sz="1800" dirty="0"/>
              <a:t>každé změně </a:t>
            </a:r>
            <a:r>
              <a:rPr lang="cs-CZ" sz="1800" dirty="0" smtClean="0"/>
              <a:t>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bdélník 2"/>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2764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sp>
        <p:nvSpPr>
          <p:cNvPr id="5" name="Zástupný symbol pro obsah 4"/>
          <p:cNvSpPr>
            <a:spLocks noGrp="1"/>
          </p:cNvSpPr>
          <p:nvPr>
            <p:ph idx="13"/>
          </p:nvPr>
        </p:nvSpPr>
        <p:spPr>
          <a:xfrm>
            <a:off x="431540" y="5373216"/>
            <a:ext cx="8208912" cy="1152128"/>
          </a:xfrm>
        </p:spPr>
        <p:txBody>
          <a:bodyPr/>
          <a:lstStyle/>
          <a:p>
            <a:pPr algn="just">
              <a:lnSpc>
                <a:spcPct val="100000"/>
              </a:lnSpc>
              <a:spcBef>
                <a:spcPts val="0"/>
              </a:spcBef>
              <a:buFont typeface="Wingdings" panose="05000000000000000000" pitchFamily="2" charset="2"/>
              <a:buChar char=""/>
            </a:pPr>
            <a:r>
              <a:rPr lang="cs-CZ" sz="1800" dirty="0" smtClean="0"/>
              <a:t>Finanční </a:t>
            </a:r>
            <a:r>
              <a:rPr lang="cs-CZ" sz="1800" dirty="0"/>
              <a:t>plán se generuje automaticky, ale žadatel ho může ručně </a:t>
            </a:r>
            <a:r>
              <a:rPr lang="cs-CZ" sz="1800" dirty="0" smtClean="0"/>
              <a:t>upravit.</a:t>
            </a:r>
          </a:p>
          <a:p>
            <a:pPr algn="just">
              <a:lnSpc>
                <a:spcPct val="100000"/>
              </a:lnSpc>
              <a:spcBef>
                <a:spcPts val="0"/>
              </a:spcBef>
              <a:buFont typeface="Wingdings" panose="05000000000000000000" pitchFamily="2" charset="2"/>
              <a:buChar char=""/>
            </a:pPr>
            <a:r>
              <a:rPr lang="cs-CZ" sz="1800" dirty="0" smtClean="0"/>
              <a:t>Automatické </a:t>
            </a:r>
            <a:r>
              <a:rPr lang="cs-CZ" sz="1800" dirty="0"/>
              <a:t>generování FP je převzato z nastavení Výzvy ŘO do výzev MAS</a:t>
            </a:r>
            <a:r>
              <a:rPr lang="cs-CZ" sz="1800" dirty="0" smtClean="0"/>
              <a:t>.</a:t>
            </a:r>
            <a:endParaRPr lang="cs-CZ" sz="1800" dirty="0"/>
          </a:p>
          <a:p>
            <a:pPr algn="just">
              <a:lnSpc>
                <a:spcPct val="100000"/>
              </a:lnSpc>
              <a:spcBef>
                <a:spcPts val="0"/>
              </a:spcBef>
              <a:buFont typeface="Wingdings" panose="05000000000000000000" pitchFamily="2" charset="2"/>
              <a:buChar char=""/>
            </a:pPr>
            <a:r>
              <a:rPr lang="cs-CZ" sz="1800" dirty="0"/>
              <a:t>Kontrola shody částek finančního plánu a </a:t>
            </a:r>
            <a:r>
              <a:rPr lang="cs-CZ" sz="1800" dirty="0" smtClean="0"/>
              <a:t>rozpočtu.</a:t>
            </a:r>
            <a:endParaRPr lang="cs-CZ" sz="1800" dirty="0"/>
          </a:p>
          <a:p>
            <a:pPr algn="just">
              <a:lnSpc>
                <a:spcPct val="100000"/>
              </a:lnSpc>
              <a:spcBef>
                <a:spcPts val="0"/>
              </a:spcBef>
              <a:buFont typeface="Wingdings" panose="05000000000000000000" pitchFamily="2" charset="2"/>
              <a:buChar char=""/>
            </a:pPr>
            <a:endParaRPr lang="cs-CZ" sz="1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VEŘEJNÉ ZAKÁZKY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smtClean="0"/>
              <a:t>Záložka Projekt </a:t>
            </a:r>
            <a:br>
              <a:rPr lang="cs-CZ" sz="1600" dirty="0" smtClean="0"/>
            </a:br>
            <a:r>
              <a:rPr lang="cs-CZ" sz="1600" dirty="0" smtClean="0"/>
              <a:t>(</a:t>
            </a:r>
            <a:r>
              <a:rPr lang="cs-CZ" sz="1600" dirty="0"/>
              <a:t>sekce Identifikace projektu</a:t>
            </a:r>
            <a:r>
              <a:rPr lang="cs-CZ" sz="1600" dirty="0" smtClean="0"/>
              <a:t>)</a:t>
            </a:r>
          </a:p>
          <a:p>
            <a:pPr algn="just">
              <a:lnSpc>
                <a:spcPct val="100000"/>
              </a:lnSpc>
              <a:spcBef>
                <a:spcPts val="0"/>
              </a:spcBef>
              <a:buFont typeface="Wingdings" panose="05000000000000000000" pitchFamily="2" charset="2"/>
              <a:buChar char=""/>
            </a:pPr>
            <a:r>
              <a:rPr lang="cs-CZ" sz="1600" dirty="0" smtClean="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r>
              <a:rPr lang="cs-CZ" sz="1600" b="1" dirty="0" smtClean="0"/>
              <a:t/>
            </a:r>
            <a:br>
              <a:rPr lang="cs-CZ" sz="1600" b="1" dirty="0" smtClean="0"/>
            </a:br>
            <a:r>
              <a:rPr lang="cs-CZ" sz="1600" b="1" dirty="0" smtClean="0"/>
              <a:t>s </a:t>
            </a:r>
            <a:r>
              <a:rPr lang="cs-CZ" sz="1600" b="1" dirty="0"/>
              <a:t>předpokládanou hodnotou dosahující či vyšší než 400.000 Kč bez DPH nebo s přepokládanou hodnotou dosahující či vyšší než 500.000 Kč </a:t>
            </a:r>
            <a:r>
              <a:rPr lang="cs-CZ" sz="1600" b="1" dirty="0" smtClean="0"/>
              <a:t/>
            </a:r>
            <a:br>
              <a:rPr lang="cs-CZ" sz="1600" b="1" dirty="0" smtClean="0"/>
            </a:br>
            <a:r>
              <a:rPr lang="cs-CZ" sz="1600" b="1" dirty="0" smtClean="0"/>
              <a:t>bez </a:t>
            </a:r>
            <a:r>
              <a:rPr lang="cs-CZ" sz="1600" b="1" dirty="0"/>
              <a:t>DPH </a:t>
            </a:r>
            <a:r>
              <a:rPr lang="cs-CZ" sz="1400" dirty="0"/>
              <a:t>v případě, že zadavatel nepatří mezi veřejné </a:t>
            </a:r>
            <a:r>
              <a:rPr lang="cs-CZ" sz="1400" dirty="0" smtClean="0"/>
              <a:t/>
            </a:r>
            <a:br>
              <a:rPr lang="cs-CZ" sz="1400" dirty="0" smtClean="0"/>
            </a:br>
            <a:r>
              <a:rPr lang="cs-CZ" sz="1400" dirty="0" smtClean="0"/>
              <a:t>či </a:t>
            </a:r>
            <a:r>
              <a:rPr lang="cs-CZ" sz="1400" dirty="0"/>
              <a:t>sektorové zadavatele podle § 2 odst. 2 a 6 zákona </a:t>
            </a:r>
            <a:r>
              <a:rPr lang="cs-CZ" sz="1400" dirty="0" smtClean="0"/>
              <a:t/>
            </a:r>
            <a:br>
              <a:rPr lang="cs-CZ" sz="1400" dirty="0" smtClean="0"/>
            </a:br>
            <a:r>
              <a:rPr lang="cs-CZ" sz="1400" dirty="0" smtClean="0"/>
              <a:t>č</a:t>
            </a:r>
            <a:r>
              <a:rPr lang="cs-CZ" sz="1400" dirty="0"/>
              <a:t>.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smtClean="0"/>
                        <a:t>Méně než 400/500</a:t>
                      </a:r>
                      <a:r>
                        <a:rPr lang="cs-CZ" baseline="0" dirty="0" smtClean="0"/>
                        <a:t> tis. Kč bez DPH</a:t>
                      </a:r>
                      <a:endParaRPr lang="cs-CZ" dirty="0"/>
                    </a:p>
                  </a:txBody>
                  <a:tcPr/>
                </a:tc>
                <a:tc>
                  <a:txBody>
                    <a:bodyPr/>
                    <a:lstStyle/>
                    <a:p>
                      <a:r>
                        <a:rPr lang="cs-CZ" dirty="0" smtClean="0"/>
                        <a:t>Od 400/500 tis. Kč do 2mil./6mil. Kč bez DPH</a:t>
                      </a:r>
                      <a:endParaRPr lang="cs-CZ" dirty="0"/>
                    </a:p>
                  </a:txBody>
                  <a:tcPr/>
                </a:tc>
                <a:tc>
                  <a:txBody>
                    <a:bodyPr/>
                    <a:lstStyle/>
                    <a:p>
                      <a:r>
                        <a:rPr lang="cs-CZ" dirty="0" smtClean="0"/>
                        <a:t>Od 2 mil./6mil. Kč bez DPH</a:t>
                      </a:r>
                      <a:endParaRPr lang="cs-CZ" dirty="0"/>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a:t>
                      </a:r>
                      <a:r>
                        <a:rPr lang="cs-CZ" b="1" baseline="0" dirty="0" smtClean="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smtClean="0"/>
                        <a:t>Rozhodnutí </a:t>
                      </a:r>
                      <a:br>
                        <a:rPr lang="cs-CZ" sz="1800" b="0" dirty="0" smtClean="0"/>
                      </a:br>
                      <a:r>
                        <a:rPr lang="cs-CZ" sz="1800" b="0" dirty="0" smtClean="0"/>
                        <a:t>o dodavateli vychází z dříve získaných</a:t>
                      </a:r>
                      <a:r>
                        <a:rPr lang="cs-CZ" sz="1800" b="0" baseline="0" dirty="0" smtClean="0"/>
                        <a:t> informací na trhu (resp. cenách) nebo průzkumu trhu</a:t>
                      </a:r>
                    </a:p>
                    <a:p>
                      <a:pPr marL="285750" indent="-285750" algn="l">
                        <a:buFont typeface="Arial" panose="020B0604020202020204" pitchFamily="34" charset="0"/>
                        <a:buChar char="•"/>
                      </a:pPr>
                      <a:r>
                        <a:rPr lang="cs-CZ" sz="1800" b="0" baseline="0" dirty="0" smtClean="0"/>
                        <a:t>Doložení účetního dokladu – zřejmý předmět zakázky, množství plnění </a:t>
                      </a:r>
                      <a:br>
                        <a:rPr lang="cs-CZ" sz="1800" b="0" baseline="0" dirty="0" smtClean="0"/>
                      </a:br>
                      <a:r>
                        <a:rPr lang="cs-CZ" sz="1800" b="0" baseline="0" dirty="0" smtClean="0"/>
                        <a:t>a cena</a:t>
                      </a:r>
                      <a:endParaRPr lang="cs-CZ" sz="1800" b="0" dirty="0" smtClean="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smtClean="0"/>
                        <a:t>Povinnost zveřejnit výzvu na esfcr.cz </a:t>
                      </a:r>
                    </a:p>
                    <a:p>
                      <a:pPr marL="285750" indent="-285750" algn="l">
                        <a:buFont typeface="Arial" panose="020B0604020202020204" pitchFamily="34" charset="0"/>
                        <a:buChar char="•"/>
                      </a:pPr>
                      <a:r>
                        <a:rPr lang="cs-CZ" sz="1800" b="0" dirty="0" smtClean="0"/>
                        <a:t>Zápis o hodnocení nabídek</a:t>
                      </a:r>
                    </a:p>
                    <a:p>
                      <a:pPr marL="285750" indent="-285750" algn="l">
                        <a:buFont typeface="Arial" panose="020B0604020202020204" pitchFamily="34" charset="0"/>
                        <a:buChar char="•"/>
                      </a:pPr>
                      <a:r>
                        <a:rPr lang="cs-CZ" sz="1800" b="0" dirty="0" smtClean="0"/>
                        <a:t>Písemná smlouva </a:t>
                      </a:r>
                      <a:br>
                        <a:rPr lang="cs-CZ" sz="1800" b="0" dirty="0" smtClean="0"/>
                      </a:br>
                      <a:r>
                        <a:rPr lang="cs-CZ" sz="1800" b="0" dirty="0" smtClean="0"/>
                        <a:t>s dodavatelem (alespoň ve formě písemné potvrzené objednávky</a:t>
                      </a:r>
                      <a:r>
                        <a:rPr lang="cs-CZ" sz="1800" b="0" baseline="0" dirty="0" smtClean="0"/>
                        <a:t> dodavatelem)</a:t>
                      </a:r>
                      <a:endParaRPr lang="cs-CZ" sz="1800" b="0" dirty="0"/>
                    </a:p>
                  </a:txBody>
                  <a:tcPr/>
                </a:tc>
                <a:tc>
                  <a:txBody>
                    <a:bodyPr/>
                    <a:lstStyle/>
                    <a:p>
                      <a:pPr marL="0" indent="0" algn="l">
                        <a:buFont typeface="Arial" panose="020B0604020202020204" pitchFamily="34" charset="0"/>
                        <a:buNone/>
                      </a:pPr>
                      <a:r>
                        <a:rPr lang="cs-CZ" sz="1800" b="1" baseline="0" dirty="0" smtClean="0"/>
                        <a:t>Dle zákona č.137/2006 Sb., </a:t>
                      </a:r>
                      <a:br>
                        <a:rPr lang="cs-CZ" sz="1800" b="1" baseline="0" dirty="0" smtClean="0"/>
                      </a:br>
                      <a:r>
                        <a:rPr lang="cs-CZ" sz="1800" b="1" baseline="0" dirty="0" smtClean="0"/>
                        <a:t>o veřejných zakázkách</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Písemná smlouva </a:t>
                      </a:r>
                      <a:br>
                        <a:rPr lang="cs-CZ" sz="1800" b="0" kern="1200" dirty="0" smtClean="0">
                          <a:solidFill>
                            <a:schemeClr val="dk1"/>
                          </a:solidFill>
                          <a:latin typeface="+mn-lt"/>
                          <a:ea typeface="+mn-ea"/>
                          <a:cs typeface="+mn-cs"/>
                        </a:rPr>
                      </a:br>
                      <a:r>
                        <a:rPr lang="cs-CZ" sz="1800" b="0" kern="1200" dirty="0" smtClean="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ÚČELOVÉ DĚLENÍ PŘEDMĚTU VZ JE NEPŘÍPUSTNÉ !!!</a:t>
            </a:r>
            <a:endParaRPr lang="cs-CZ" b="1" dirty="0"/>
          </a:p>
        </p:txBody>
      </p:sp>
    </p:spTree>
    <p:extLst>
      <p:ext uri="{BB962C8B-B14F-4D97-AF65-F5344CB8AC3E}">
        <p14:creationId xmlns:p14="http://schemas.microsoft.com/office/powerpoint/2010/main" val="3114104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Příprava žádosti o podporu</a:t>
            </a:r>
            <a:endParaRPr lang="cs-CZ" dirty="0"/>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a:t>
            </a:r>
            <a:r>
              <a:rPr lang="cs-CZ" sz="1800" b="1" u="sng" cap="all" dirty="0" smtClean="0"/>
              <a:t>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r>
              <a:rPr lang="cs-CZ" sz="1600" b="1" cap="all" dirty="0" smtClean="0"/>
              <a:t>?</a:t>
            </a:r>
            <a:endParaRPr lang="cs-CZ" sz="1600" b="1" cap="all" dirty="0"/>
          </a:p>
          <a:p>
            <a:pPr marL="0" indent="0">
              <a:buNone/>
            </a:pPr>
            <a:r>
              <a:rPr lang="cs-CZ" sz="1800" b="1" u="sng" cap="all" dirty="0" smtClean="0"/>
              <a:t>1. Co </a:t>
            </a:r>
            <a:r>
              <a:rPr lang="cs-CZ" sz="1800" b="1" u="sng" cap="all" dirty="0"/>
              <a:t>chceme a můžeme změnit? </a:t>
            </a:r>
          </a:p>
          <a:p>
            <a:pPr lvl="1">
              <a:lnSpc>
                <a:spcPct val="100000"/>
              </a:lnSpc>
              <a:spcBef>
                <a:spcPts val="0"/>
              </a:spcBef>
            </a:pPr>
            <a:r>
              <a:rPr lang="cs-CZ" sz="1600" dirty="0" smtClean="0"/>
              <a:t>Definování </a:t>
            </a:r>
            <a:r>
              <a:rPr lang="cs-CZ" sz="1600" dirty="0"/>
              <a:t>konkrétních problémů (</a:t>
            </a:r>
            <a:r>
              <a:rPr lang="cs-CZ" sz="1600" b="1" dirty="0"/>
              <a:t>identifikování potřeb</a:t>
            </a:r>
            <a:r>
              <a:rPr lang="cs-CZ" sz="1600" dirty="0"/>
              <a:t> </a:t>
            </a:r>
            <a:r>
              <a:rPr lang="cs-CZ" sz="1600" b="1" dirty="0"/>
              <a:t>cílové skupiny</a:t>
            </a:r>
            <a:r>
              <a:rPr lang="cs-CZ" sz="1600" dirty="0"/>
              <a:t>), </a:t>
            </a:r>
            <a:r>
              <a:rPr lang="cs-CZ" sz="1600" dirty="0" smtClean="0"/>
              <a:t/>
            </a:r>
            <a:br>
              <a:rPr lang="cs-CZ" sz="1600" dirty="0" smtClean="0"/>
            </a:br>
            <a:r>
              <a:rPr lang="cs-CZ" sz="1600" dirty="0" smtClean="0"/>
              <a:t>které </a:t>
            </a:r>
            <a:r>
              <a:rPr lang="cs-CZ" sz="1600" dirty="0"/>
              <a:t>chceme a jsme schopni projektem </a:t>
            </a:r>
            <a:r>
              <a:rPr lang="cs-CZ" sz="1600" dirty="0" smtClean="0"/>
              <a:t>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a:t>
            </a:r>
            <a:r>
              <a:rPr lang="cs-CZ" sz="1600" dirty="0" smtClean="0"/>
              <a:t>ji,</a:t>
            </a:r>
            <a:endParaRPr lang="cs-CZ" sz="1600" dirty="0"/>
          </a:p>
          <a:p>
            <a:pPr lvl="0" algn="just" hangingPunct="0">
              <a:lnSpc>
                <a:spcPct val="100000"/>
              </a:lnSpc>
              <a:spcBef>
                <a:spcPts val="0"/>
              </a:spcBef>
              <a:spcAft>
                <a:spcPts val="0"/>
              </a:spcAft>
            </a:pPr>
            <a:r>
              <a:rPr lang="cs-CZ" sz="1600" dirty="0"/>
              <a:t>nemudrujte, nefilosofujte, nebásněte, buďte konkrétní a exaktní: čísla, </a:t>
            </a:r>
            <a:r>
              <a:rPr lang="cs-CZ" sz="1600" dirty="0" smtClean="0"/>
              <a:t>data,</a:t>
            </a:r>
            <a:endParaRPr lang="cs-CZ" sz="1600" dirty="0"/>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smtClean="0"/>
              <a:t>a </a:t>
            </a:r>
            <a:r>
              <a:rPr lang="cs-CZ" sz="1600" dirty="0"/>
              <a:t>tuto vazbu </a:t>
            </a:r>
            <a:r>
              <a:rPr lang="cs-CZ" sz="1600" dirty="0" smtClean="0"/>
              <a:t>prokažte,</a:t>
            </a:r>
            <a:endParaRPr lang="cs-CZ" sz="1600" dirty="0"/>
          </a:p>
          <a:p>
            <a:pPr lvl="0" algn="just" hangingPunct="0">
              <a:lnSpc>
                <a:spcPct val="100000"/>
              </a:lnSpc>
              <a:spcBef>
                <a:spcPts val="0"/>
              </a:spcBef>
              <a:spcAft>
                <a:spcPts val="0"/>
              </a:spcAft>
            </a:pPr>
            <a:r>
              <a:rPr lang="cs-CZ" sz="1600" dirty="0"/>
              <a:t>držte se cílové skupiny/cílových </a:t>
            </a:r>
            <a:r>
              <a:rPr lang="cs-CZ" sz="1600" dirty="0" smtClean="0"/>
              <a:t>skupin,</a:t>
            </a:r>
            <a:endParaRPr lang="cs-CZ" sz="1600" dirty="0"/>
          </a:p>
          <a:p>
            <a:pPr lvl="0" algn="just" hangingPunct="0">
              <a:lnSpc>
                <a:spcPct val="100000"/>
              </a:lnSpc>
              <a:spcBef>
                <a:spcPts val="0"/>
              </a:spcBef>
              <a:spcAft>
                <a:spcPts val="0"/>
              </a:spcAft>
            </a:pPr>
            <a:r>
              <a:rPr lang="cs-CZ" sz="1600" dirty="0"/>
              <a:t>odvolejte se na analytické materiály, dejte je do </a:t>
            </a:r>
            <a:r>
              <a:rPr lang="cs-CZ" sz="1600" dirty="0" smtClean="0"/>
              <a:t>přílohy,</a:t>
            </a:r>
            <a:endParaRPr lang="cs-CZ" sz="1600" dirty="0"/>
          </a:p>
          <a:p>
            <a:pPr lvl="0" algn="just" hangingPunct="0">
              <a:lnSpc>
                <a:spcPct val="100000"/>
              </a:lnSpc>
              <a:spcBef>
                <a:spcPts val="0"/>
              </a:spcBef>
              <a:spcAft>
                <a:spcPts val="0"/>
              </a:spcAft>
            </a:pPr>
            <a:r>
              <a:rPr lang="cs-CZ" sz="1600" dirty="0"/>
              <a:t>odvolejte se na strategické dokumenty, dejte je do </a:t>
            </a:r>
            <a:r>
              <a:rPr lang="cs-CZ" sz="1600" dirty="0" smtClean="0"/>
              <a:t>přílohy.</a:t>
            </a:r>
            <a:endParaRPr lang="cs-CZ" sz="1600" dirty="0"/>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3295033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čestné prohlášení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40</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t>Z</a:t>
            </a:r>
            <a:r>
              <a:rPr lang="cs-CZ" sz="1600" dirty="0" smtClean="0"/>
              <a:t>aškrtnout </a:t>
            </a:r>
            <a:r>
              <a:rPr lang="cs-CZ" sz="1600" dirty="0" err="1" smtClean="0"/>
              <a:t>check</a:t>
            </a:r>
            <a:r>
              <a:rPr lang="cs-CZ" sz="1600" dirty="0" err="1"/>
              <a:t>b</a:t>
            </a:r>
            <a:r>
              <a:rPr lang="cs-CZ" sz="1600" dirty="0" err="1" smtClean="0"/>
              <a:t>ox</a:t>
            </a:r>
            <a:r>
              <a:rPr lang="cs-CZ" sz="1600" dirty="0" smtClean="0"/>
              <a:t> u požadovaných </a:t>
            </a:r>
            <a:r>
              <a:rPr lang="cs-CZ" sz="1600" dirty="0"/>
              <a:t>čestných </a:t>
            </a:r>
            <a:r>
              <a:rPr lang="cs-CZ" sz="1600" dirty="0" smtClean="0"/>
              <a:t>prohlášení a každý řádek uložit.</a:t>
            </a:r>
          </a:p>
          <a:p>
            <a:pPr algn="just">
              <a:lnSpc>
                <a:spcPct val="100000"/>
              </a:lnSpc>
              <a:spcBef>
                <a:spcPts val="0"/>
              </a:spcBef>
              <a:buFont typeface="Wingdings" panose="05000000000000000000" pitchFamily="2" charset="2"/>
              <a:buChar char=""/>
            </a:pPr>
            <a:r>
              <a:rPr lang="cs-CZ" sz="1600" dirty="0"/>
              <a:t>Editace se omezuje na vyznačení souhlasu s textem prohlášení, textové pole </a:t>
            </a:r>
            <a:r>
              <a:rPr lang="cs-CZ" sz="1600" dirty="0" smtClean="0"/>
              <a:t/>
            </a:r>
            <a:br>
              <a:rPr lang="cs-CZ" sz="1600" dirty="0" smtClean="0"/>
            </a:br>
            <a:r>
              <a:rPr lang="cs-CZ" sz="1600" dirty="0" smtClean="0"/>
              <a:t>s </a:t>
            </a:r>
            <a:r>
              <a:rPr lang="cs-CZ" sz="1600" dirty="0"/>
              <a:t>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smtClean="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41</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t>Požadované dokumenty jsou uvedeny v textu </a:t>
            </a:r>
            <a:r>
              <a:rPr lang="cs-CZ" sz="1600" dirty="0" smtClean="0"/>
              <a:t>výzvy MAS/ŘO.</a:t>
            </a:r>
            <a:endParaRPr lang="cs-CZ" sz="1600" dirty="0"/>
          </a:p>
          <a:p>
            <a:pPr algn="just">
              <a:lnSpc>
                <a:spcPct val="100000"/>
              </a:lnSpc>
              <a:spcBef>
                <a:spcPts val="0"/>
              </a:spcBef>
              <a:spcAft>
                <a:spcPts val="0"/>
              </a:spcAft>
              <a:buFont typeface="Wingdings" panose="05000000000000000000" pitchFamily="2" charset="2"/>
              <a:buChar char=""/>
            </a:pPr>
            <a:r>
              <a:rPr lang="cs-CZ" sz="1600" dirty="0" smtClean="0"/>
              <a:t>Předdefinovaný </a:t>
            </a:r>
            <a:r>
              <a:rPr lang="cs-CZ" sz="1600" u="sng" dirty="0" smtClean="0"/>
              <a:t>vzor/formulář</a:t>
            </a:r>
            <a:r>
              <a:rPr lang="cs-CZ" sz="1600" dirty="0" smtClean="0"/>
              <a:t> přílohy stáhnete přes tlačítko Stáhnout soubor dokumentu.</a:t>
            </a:r>
          </a:p>
          <a:p>
            <a:pPr algn="just">
              <a:lnSpc>
                <a:spcPct val="100000"/>
              </a:lnSpc>
              <a:spcBef>
                <a:spcPts val="0"/>
              </a:spcBef>
              <a:spcAft>
                <a:spcPts val="0"/>
              </a:spcAft>
              <a:buFont typeface="Wingdings" panose="05000000000000000000" pitchFamily="2" charset="2"/>
              <a:buChar char=""/>
            </a:pPr>
            <a:r>
              <a:rPr lang="cs-CZ" sz="1600" dirty="0" smtClean="0"/>
              <a:t>Tlačítkem Připojit fyzický soubor připojíte a záznam uložte.</a:t>
            </a:r>
            <a:endParaRPr lang="cs-CZ" sz="16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Operace se žádostí</a:t>
            </a:r>
            <a:endParaRPr lang="cs-CZ" dirty="0"/>
          </a:p>
        </p:txBody>
      </p:sp>
      <p:sp>
        <p:nvSpPr>
          <p:cNvPr id="3" name="Zástupný symbol pro obsah 2"/>
          <p:cNvSpPr>
            <a:spLocks noGrp="1"/>
          </p:cNvSpPr>
          <p:nvPr>
            <p:ph idx="1"/>
          </p:nvPr>
        </p:nvSpPr>
        <p:spPr>
          <a:xfrm>
            <a:off x="540000" y="1484784"/>
            <a:ext cx="8064000" cy="2403216"/>
          </a:xfrm>
        </p:spPr>
        <p:txBody>
          <a:bodyPr/>
          <a:lstStyle/>
          <a:p>
            <a:r>
              <a:rPr lang="cs-CZ" dirty="0" smtClean="0"/>
              <a:t>Horní příkazový řádek obsahuje:</a:t>
            </a:r>
          </a:p>
          <a:p>
            <a:pPr lvl="1"/>
            <a:r>
              <a:rPr lang="cs-CZ" dirty="0" smtClean="0">
                <a:solidFill>
                  <a:schemeClr val="accent6"/>
                </a:solidFill>
              </a:rPr>
              <a:t>Přístup k projektu</a:t>
            </a:r>
          </a:p>
          <a:p>
            <a:pPr lvl="1"/>
            <a:r>
              <a:rPr lang="cs-CZ" dirty="0" smtClean="0"/>
              <a:t>Plné moci</a:t>
            </a:r>
          </a:p>
          <a:p>
            <a:pPr lvl="1"/>
            <a:r>
              <a:rPr lang="cs-CZ" dirty="0" smtClean="0"/>
              <a:t>Kopírovat</a:t>
            </a:r>
          </a:p>
          <a:p>
            <a:pPr lvl="1"/>
            <a:r>
              <a:rPr lang="cs-CZ" dirty="0" smtClean="0"/>
              <a:t>Vymazat žádost</a:t>
            </a:r>
          </a:p>
          <a:p>
            <a:pPr lvl="1"/>
            <a:r>
              <a:rPr lang="cs-CZ" dirty="0" smtClean="0">
                <a:solidFill>
                  <a:schemeClr val="accent6"/>
                </a:solidFill>
              </a:rPr>
              <a:t>Kontrola</a:t>
            </a:r>
          </a:p>
          <a:p>
            <a:pPr lvl="1"/>
            <a:r>
              <a:rPr lang="cs-CZ" dirty="0" smtClean="0">
                <a:solidFill>
                  <a:schemeClr val="accent6"/>
                </a:solidFill>
              </a:rPr>
              <a:t>Finalizace</a:t>
            </a:r>
          </a:p>
          <a:p>
            <a:pPr lvl="1"/>
            <a:r>
              <a:rPr lang="cs-CZ" dirty="0"/>
              <a:t>T</a:t>
            </a:r>
            <a:r>
              <a:rPr lang="cs-CZ" dirty="0" smtClean="0"/>
              <a: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42</a:t>
            </a:fld>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smtClean="0"/>
              <a:t>Uživatel, který žádost založil se automaticky stává </a:t>
            </a:r>
            <a:r>
              <a:rPr lang="cs-CZ" sz="1800" u="sng" dirty="0"/>
              <a:t>S</a:t>
            </a:r>
            <a:r>
              <a:rPr lang="cs-CZ" sz="1800" u="sng" dirty="0" smtClean="0"/>
              <a:t>právcem přístupů.</a:t>
            </a:r>
          </a:p>
          <a:p>
            <a:pPr marL="0" indent="0" algn="just">
              <a:buNone/>
            </a:pPr>
            <a:endParaRPr lang="cs-CZ" u="sng" dirty="0" smtClean="0"/>
          </a:p>
          <a:p>
            <a:pPr marL="0" indent="0" algn="just">
              <a:buNone/>
            </a:pPr>
            <a:endParaRPr lang="cs-CZ" u="sng" dirty="0"/>
          </a:p>
          <a:p>
            <a:pPr algn="just">
              <a:spcBef>
                <a:spcPts val="0"/>
              </a:spcBef>
              <a:spcAft>
                <a:spcPts val="0"/>
              </a:spcAft>
            </a:pPr>
            <a:endParaRPr lang="cs-CZ" dirty="0" smtClean="0"/>
          </a:p>
          <a:p>
            <a:pPr algn="just">
              <a:spcBef>
                <a:spcPts val="0"/>
              </a:spcBef>
              <a:spcAft>
                <a:spcPts val="0"/>
              </a:spcAft>
            </a:pPr>
            <a:r>
              <a:rPr lang="cs-CZ" sz="1800" dirty="0" smtClean="0"/>
              <a:t>Možno zpřístupnit žádost dalším uživatelům, včetně pracovníků technické podpory </a:t>
            </a:r>
            <a:r>
              <a:rPr lang="cs-CZ" sz="1800" dirty="0" smtClean="0">
                <a:hlinkClick r:id="rId3"/>
              </a:rPr>
              <a:t>iskp@mpsv.cz</a:t>
            </a:r>
            <a:r>
              <a:rPr lang="cs-CZ" sz="1800" dirty="0" smtClean="0"/>
              <a:t>. </a:t>
            </a:r>
          </a:p>
          <a:p>
            <a:pPr algn="just"/>
            <a:r>
              <a:rPr lang="cs-CZ" sz="1800" u="sng" dirty="0" smtClean="0"/>
              <a:t>Nastavit práva uživatelů:</a:t>
            </a:r>
          </a:p>
          <a:p>
            <a:pPr lvl="1" algn="just"/>
            <a:r>
              <a:rPr lang="cs-CZ" sz="1800" dirty="0" smtClean="0"/>
              <a:t>Čtenář</a:t>
            </a:r>
          </a:p>
          <a:p>
            <a:pPr lvl="1" algn="just"/>
            <a:r>
              <a:rPr lang="cs-CZ" sz="1800" dirty="0" smtClean="0"/>
              <a:t>Editor</a:t>
            </a:r>
          </a:p>
          <a:p>
            <a:pPr lvl="1" algn="just"/>
            <a:r>
              <a:rPr lang="cs-CZ" sz="1800" dirty="0" smtClean="0"/>
              <a:t>Signatář</a:t>
            </a:r>
          </a:p>
          <a:p>
            <a:pPr lvl="1" algn="just"/>
            <a:r>
              <a:rPr lang="cs-CZ" sz="1800" dirty="0" smtClean="0"/>
              <a:t>Správce přístupů</a:t>
            </a:r>
          </a:p>
          <a:p>
            <a:pPr lvl="1" algn="just"/>
            <a:r>
              <a:rPr lang="cs-CZ" sz="1800" dirty="0" smtClean="0"/>
              <a:t>Zástupce správce přístupů</a:t>
            </a:r>
          </a:p>
          <a:p>
            <a:pPr marL="414000" lvl="1" indent="0">
              <a:buNone/>
            </a:pPr>
            <a:endParaRPr lang="cs-CZ" dirty="0"/>
          </a:p>
          <a:p>
            <a:pPr marL="414000" lvl="1" indent="0">
              <a:buNone/>
            </a:pPr>
            <a:endParaRPr lang="cs-CZ" dirty="0" smtClean="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a:t>
            </a:r>
            <a:r>
              <a:rPr lang="cs-CZ" sz="1800" dirty="0" smtClean="0"/>
              <a:t>záznam.</a:t>
            </a:r>
            <a:endParaRPr lang="cs-CZ" sz="1800" dirty="0"/>
          </a:p>
          <a:p>
            <a:pPr algn="just">
              <a:spcBef>
                <a:spcPts val="0"/>
              </a:spcBef>
              <a:spcAft>
                <a:spcPts val="0"/>
              </a:spcAft>
              <a:buFont typeface="Wingdings" panose="05000000000000000000" pitchFamily="2" charset="2"/>
              <a:buChar char=""/>
            </a:pPr>
            <a:r>
              <a:rPr lang="cs-CZ" sz="1800" dirty="0"/>
              <a:t>Změna práv stávajících uživatelů – Změnit nastavení </a:t>
            </a:r>
            <a:r>
              <a:rPr lang="cs-CZ" sz="1800" dirty="0" smtClean="0"/>
              <a:t>přístupů.</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smtClean="0"/>
              <a:t>Pokud má aplikace ISKP14+ umožnit signatáři podepsat žádost, musí mu být přidělena </a:t>
            </a:r>
            <a:r>
              <a:rPr lang="cs-CZ" sz="1800" b="1" dirty="0" smtClean="0"/>
              <a:t>Úloha</a:t>
            </a:r>
            <a:r>
              <a:rPr lang="cs-CZ" sz="1800" dirty="0" smtClean="0"/>
              <a:t> k podpisu.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smtClean="0"/>
              <a:t>Úlohu lze přidat pomocí tlačítka </a:t>
            </a:r>
            <a:br>
              <a:rPr lang="cs-CZ" sz="1800" dirty="0" smtClean="0"/>
            </a:br>
            <a:r>
              <a:rPr lang="cs-CZ" sz="1800" dirty="0" smtClean="0"/>
              <a:t>Nový záznam. </a:t>
            </a:r>
            <a:endParaRPr lang="cs-CZ" sz="1800" dirty="0"/>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Plné moci</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a:t>
            </a:r>
            <a:endParaRPr lang="cs-CZ" dirty="0"/>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smtClean="0"/>
              <a:t>Provádíme zpravidla po vyplnění všech záložek (celé žádosti). </a:t>
            </a:r>
          </a:p>
          <a:p>
            <a:pPr algn="just">
              <a:lnSpc>
                <a:spcPct val="100000"/>
              </a:lnSpc>
            </a:pPr>
            <a:r>
              <a:rPr lang="cs-CZ" sz="1800" dirty="0" smtClean="0"/>
              <a:t>Můžeme využít i průběžně jako nápovědu jak správně dané pole vyplnit.</a:t>
            </a:r>
          </a:p>
          <a:p>
            <a:pPr algn="just">
              <a:lnSpc>
                <a:spcPct val="100000"/>
              </a:lnSpc>
            </a:pPr>
            <a:r>
              <a:rPr lang="cs-CZ" sz="1800" dirty="0" smtClean="0"/>
              <a:t>Všechny červené chybové hlášky nutno odstranit.</a:t>
            </a:r>
          </a:p>
          <a:p>
            <a:endParaRPr lang="cs-CZ" dirty="0" smtClean="0"/>
          </a:p>
          <a:p>
            <a:endParaRPr lang="cs-CZ" dirty="0"/>
          </a:p>
          <a:p>
            <a:endParaRPr lang="cs-CZ" dirty="0" smtClean="0"/>
          </a:p>
          <a:p>
            <a:endParaRPr lang="cs-CZ" dirty="0" smtClean="0"/>
          </a:p>
          <a:p>
            <a:r>
              <a:rPr lang="cs-CZ" sz="1800" dirty="0" smtClean="0"/>
              <a:t>Kontrola proběhla v pořádku = možnost finalizovat!</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Finalizace</a:t>
            </a:r>
            <a:endParaRPr lang="cs-CZ" dirty="0"/>
          </a:p>
        </p:txBody>
      </p:sp>
      <p:sp>
        <p:nvSpPr>
          <p:cNvPr id="3" name="Zástupný symbol pro obsah 2"/>
          <p:cNvSpPr>
            <a:spLocks noGrp="1"/>
          </p:cNvSpPr>
          <p:nvPr>
            <p:ph idx="1"/>
          </p:nvPr>
        </p:nvSpPr>
        <p:spPr>
          <a:xfrm>
            <a:off x="540000" y="1628800"/>
            <a:ext cx="8064000" cy="4680520"/>
          </a:xfrm>
        </p:spPr>
        <p:txBody>
          <a:bodyPr/>
          <a:lstStyle/>
          <a:p>
            <a:r>
              <a:rPr lang="cs-CZ" sz="1800" dirty="0" smtClean="0"/>
              <a:t>Nutno v nastavení přístupů (záložka Přístup k žádosti) uvést/zatrhnout Signatáře.</a:t>
            </a:r>
          </a:p>
          <a:p>
            <a:r>
              <a:rPr lang="cs-CZ" sz="1800" dirty="0" smtClean="0"/>
              <a:t>I po finalizaci žádosti o podporu možno provést změny.</a:t>
            </a:r>
          </a:p>
          <a:p>
            <a:r>
              <a:rPr lang="cs-CZ" sz="1800" dirty="0" smtClean="0"/>
              <a:t>V PŘÍKAZOVÉM ŘÁDKU se objeví tlačítko STORNO FINALIZACE.</a:t>
            </a:r>
          </a:p>
          <a:p>
            <a:r>
              <a:rPr lang="cs-CZ" sz="1800" dirty="0" smtClean="0"/>
              <a:t>Poté opět nutno finalizovat.</a:t>
            </a:r>
          </a:p>
          <a:p>
            <a:r>
              <a:rPr lang="cs-CZ" sz="1800" dirty="0" smtClean="0"/>
              <a:t>POZOR!!!</a:t>
            </a:r>
          </a:p>
          <a:p>
            <a:pPr marL="414000" lvl="1" indent="0" algn="just">
              <a:buNone/>
            </a:pPr>
            <a:r>
              <a:rPr lang="cs-CZ" sz="1800" dirty="0" smtClean="0"/>
              <a:t>U </a:t>
            </a:r>
            <a:r>
              <a:rPr lang="cs-CZ" sz="1800" dirty="0" err="1" smtClean="0"/>
              <a:t>finalizované</a:t>
            </a:r>
            <a:r>
              <a:rPr lang="cs-CZ" sz="1800" dirty="0" smtClean="0"/>
              <a:t> žádosti nelze provádět změny v přístupech k projektu. Pokud je nutné změnu provést, musíte zmáčknout Storno finalizace </a:t>
            </a:r>
            <a:br>
              <a:rPr lang="cs-CZ" sz="1800" dirty="0" smtClean="0"/>
            </a:br>
            <a:r>
              <a:rPr lang="cs-CZ" sz="1800" dirty="0" smtClean="0"/>
              <a:t>na horní liště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48</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t>
            </a:r>
            <a:r>
              <a:rPr lang="cs-CZ" dirty="0" smtClean="0"/>
              <a:t>a podání žádosti</a:t>
            </a:r>
            <a:endParaRPr lang="cs-CZ" dirty="0"/>
          </a:p>
        </p:txBody>
      </p:sp>
      <p:sp>
        <p:nvSpPr>
          <p:cNvPr id="3" name="Zástupný symbol pro obsah 2"/>
          <p:cNvSpPr>
            <a:spLocks noGrp="1"/>
          </p:cNvSpPr>
          <p:nvPr>
            <p:ph idx="1"/>
          </p:nvPr>
        </p:nvSpPr>
        <p:spPr>
          <a:xfrm>
            <a:off x="539552" y="1556792"/>
            <a:ext cx="4536056" cy="2403216"/>
          </a:xfrm>
        </p:spPr>
        <p:txBody>
          <a:bodyPr/>
          <a:lstStyle/>
          <a:p>
            <a:r>
              <a:rPr lang="cs-CZ" sz="1600" b="1" u="sng" dirty="0" smtClean="0"/>
              <a:t>PODPIS ŽÁDOSTI</a:t>
            </a:r>
          </a:p>
          <a:p>
            <a:pPr lvl="1">
              <a:lnSpc>
                <a:spcPct val="100000"/>
              </a:lnSpc>
            </a:pPr>
            <a:r>
              <a:rPr lang="cs-CZ" sz="1600" dirty="0" smtClean="0"/>
              <a:t>Poslední záložka v levém menu.</a:t>
            </a:r>
          </a:p>
          <a:p>
            <a:pPr lvl="1">
              <a:lnSpc>
                <a:spcPct val="100000"/>
              </a:lnSpc>
            </a:pPr>
            <a:r>
              <a:rPr lang="cs-CZ" sz="1600" b="1" u="sng" dirty="0" smtClean="0"/>
              <a:t>Zaktivní se až po úspěšné finalizaci.</a:t>
            </a:r>
            <a:endParaRPr lang="cs-CZ" sz="1600" b="1" u="sng" dirty="0"/>
          </a:p>
          <a:p>
            <a:pPr lvl="1">
              <a:lnSpc>
                <a:spcPct val="100000"/>
              </a:lnSpc>
            </a:pPr>
            <a:r>
              <a:rPr lang="cs-CZ" sz="1600" dirty="0"/>
              <a:t>Podepisuje jeden či více </a:t>
            </a:r>
            <a:r>
              <a:rPr lang="cs-CZ" sz="1600" dirty="0" smtClean="0"/>
              <a:t>signatářů (dle volby na záložce Identifikace operace </a:t>
            </a:r>
            <a:r>
              <a:rPr lang="cs-CZ" sz="1600" dirty="0" smtClean="0">
                <a:sym typeface="Wingdings" pitchFamily="2" charset="2"/>
              </a:rPr>
              <a:t> pole Způsob jednání</a:t>
            </a:r>
            <a:r>
              <a:rPr lang="cs-CZ" sz="1600" dirty="0" smtClean="0"/>
              <a:t>).</a:t>
            </a:r>
          </a:p>
          <a:p>
            <a:pPr lvl="1">
              <a:lnSpc>
                <a:spcPct val="100000"/>
              </a:lnSpc>
            </a:pPr>
            <a:r>
              <a:rPr lang="cs-CZ" sz="1600" dirty="0" smtClean="0"/>
              <a:t>Nutný </a:t>
            </a:r>
            <a:r>
              <a:rPr lang="cs-CZ" sz="1600" dirty="0"/>
              <a:t>elektronický </a:t>
            </a:r>
            <a:r>
              <a:rPr lang="cs-CZ" sz="1600" dirty="0" smtClean="0"/>
              <a:t>podpis (osobní kvalifikovaný certifikát).</a:t>
            </a:r>
            <a:endParaRPr lang="cs-CZ" sz="1600" dirty="0"/>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smtClean="0"/>
              <a:t>Určeno na první záložce Identifikace operace (pole Typ podání) při vyplňování žádosti.</a:t>
            </a:r>
          </a:p>
          <a:p>
            <a:pPr lvl="1" algn="just">
              <a:lnSpc>
                <a:spcPct val="100000"/>
              </a:lnSpc>
            </a:pPr>
            <a:r>
              <a:rPr lang="cs-CZ" sz="1600" dirty="0" smtClean="0"/>
              <a:t>Automaticky (nastaveno defaultně) x Ručně. </a:t>
            </a:r>
          </a:p>
          <a:p>
            <a:pPr lvl="1" algn="just">
              <a:lnSpc>
                <a:spcPct val="100000"/>
              </a:lnSpc>
            </a:pPr>
            <a:r>
              <a:rPr lang="cs-CZ" sz="1600" dirty="0" smtClean="0"/>
              <a:t>Žádost podána současně s podpisem x Žádost ručně podána.</a:t>
            </a:r>
            <a:r>
              <a:rPr lang="cs-CZ" dirty="0" smtClean="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49</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smtClean="0"/>
              <a:t>Součástí </a:t>
            </a:r>
            <a:r>
              <a:rPr lang="cs-CZ" sz="1600" dirty="0"/>
              <a:t>definice problému </a:t>
            </a:r>
            <a:r>
              <a:rPr lang="cs-CZ" sz="1600" dirty="0" smtClean="0"/>
              <a:t>je vždy </a:t>
            </a:r>
            <a:r>
              <a:rPr lang="cs-CZ" sz="1600" dirty="0"/>
              <a:t>také </a:t>
            </a:r>
            <a:r>
              <a:rPr lang="cs-CZ" sz="1600" b="1" dirty="0"/>
              <a:t>specifikace cílové skupiny projektu</a:t>
            </a:r>
            <a:r>
              <a:rPr lang="cs-CZ" sz="1600" dirty="0"/>
              <a:t>, </a:t>
            </a:r>
            <a:r>
              <a:rPr lang="cs-CZ" sz="1600" dirty="0" smtClean="0"/>
              <a:t/>
            </a:r>
            <a:br>
              <a:rPr lang="cs-CZ" sz="1600" dirty="0" smtClean="0"/>
            </a:br>
            <a:r>
              <a:rPr lang="cs-CZ" sz="1600" dirty="0" smtClean="0"/>
              <a:t>tj</a:t>
            </a:r>
            <a:r>
              <a:rPr lang="cs-CZ" sz="1600" dirty="0"/>
              <a:t>.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smtClean="0"/>
              <a:t>vymezení </a:t>
            </a:r>
            <a:r>
              <a:rPr lang="cs-CZ" sz="1600" dirty="0"/>
              <a:t>a charakteristika CS: vymezená věkem, pohlavím, etnicitou, územím, kulturou, socioekonomickým postavením, jinak definovanou skupinovou příslušností, jako je např. dlouhodobá </a:t>
            </a:r>
            <a:r>
              <a:rPr lang="cs-CZ" sz="1600" dirty="0" smtClean="0"/>
              <a:t>nezaměstnanost,</a:t>
            </a:r>
            <a:endParaRPr lang="cs-CZ" sz="1600" dirty="0"/>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r>
              <a:rPr lang="cs-CZ" sz="1600" dirty="0" smtClean="0"/>
              <a:t>),</a:t>
            </a:r>
            <a:endParaRPr lang="cs-CZ" sz="1600" dirty="0"/>
          </a:p>
          <a:p>
            <a:pPr algn="just" hangingPunct="0">
              <a:lnSpc>
                <a:spcPct val="100000"/>
              </a:lnSpc>
              <a:spcBef>
                <a:spcPts val="0"/>
              </a:spcBef>
              <a:spcAft>
                <a:spcPts val="0"/>
              </a:spcAft>
            </a:pPr>
            <a:r>
              <a:rPr lang="cs-CZ" sz="1600" dirty="0"/>
              <a:t>projekt může mít více CS, pak ale u každé je třeba zvlášť popsat </a:t>
            </a:r>
            <a:r>
              <a:rPr lang="cs-CZ" sz="1600" dirty="0" smtClean="0"/>
              <a:t>potřeby,</a:t>
            </a:r>
            <a:endParaRPr lang="cs-CZ" sz="1600" dirty="0"/>
          </a:p>
          <a:p>
            <a:pPr algn="just" hangingPunct="0">
              <a:lnSpc>
                <a:spcPct val="100000"/>
              </a:lnSpc>
              <a:spcBef>
                <a:spcPts val="0"/>
              </a:spcBef>
              <a:spcAft>
                <a:spcPts val="0"/>
              </a:spcAft>
            </a:pPr>
            <a:r>
              <a:rPr lang="cs-CZ" sz="1600" dirty="0"/>
              <a:t>charakteristika selektivní: znaky, trendy, problémy, jež chcete řešit v </a:t>
            </a:r>
            <a:r>
              <a:rPr lang="cs-CZ" sz="1600" dirty="0" smtClean="0"/>
              <a:t>projektu vazba </a:t>
            </a:r>
            <a:r>
              <a:rPr lang="cs-CZ" sz="1600" dirty="0"/>
              <a:t>na potřeby </a:t>
            </a:r>
            <a:r>
              <a:rPr lang="cs-CZ" sz="1600" dirty="0" smtClean="0"/>
              <a:t>CS,</a:t>
            </a:r>
            <a:endParaRPr lang="cs-CZ" sz="1600" dirty="0"/>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a:t>
            </a:r>
            <a:r>
              <a:rPr lang="cs-CZ" sz="1600" dirty="0" smtClean="0"/>
              <a:t>naplnit,</a:t>
            </a:r>
            <a:endParaRPr lang="cs-CZ" sz="1600" dirty="0"/>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r>
              <a:rPr lang="cs-CZ" sz="1600" dirty="0" smtClean="0"/>
              <a:t/>
            </a:r>
            <a:br>
              <a:rPr lang="cs-CZ" sz="1600" dirty="0" smtClean="0"/>
            </a:br>
            <a:r>
              <a:rPr lang="cs-CZ" sz="1600" dirty="0" smtClean="0"/>
              <a:t>v </a:t>
            </a:r>
            <a:r>
              <a:rPr lang="cs-CZ" sz="1600" dirty="0"/>
              <a:t>projektu jiném</a:t>
            </a:r>
            <a:r>
              <a:rPr lang="cs-CZ" sz="1600" dirty="0" smtClean="0"/>
              <a:t>).</a:t>
            </a:r>
            <a:endParaRPr lang="cs-CZ" sz="1600" dirty="0"/>
          </a:p>
          <a:p>
            <a:pPr marL="0" lvl="1" indent="0">
              <a:lnSpc>
                <a:spcPts val="2880"/>
              </a:lnSpc>
              <a:spcBef>
                <a:spcPts val="600"/>
              </a:spcBef>
              <a:spcAft>
                <a:spcPts val="600"/>
              </a:spcAft>
              <a:buSzPct val="100000"/>
              <a:buNone/>
            </a:pPr>
            <a:r>
              <a:rPr lang="cs-CZ" sz="1600" dirty="0" smtClean="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4240399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50</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smtClean="0"/>
              <a:t>Na záložce </a:t>
            </a:r>
            <a:r>
              <a:rPr lang="cs-CZ" sz="1800" dirty="0"/>
              <a:t>Podpis žádosti </a:t>
            </a:r>
            <a:r>
              <a:rPr lang="cs-CZ" sz="1800" dirty="0" smtClean="0"/>
              <a:t>klikněte na </a:t>
            </a:r>
            <a:r>
              <a:rPr lang="cs-CZ" sz="1800" dirty="0"/>
              <a:t>ikonu </a:t>
            </a:r>
            <a:r>
              <a:rPr lang="cs-CZ" sz="1800" dirty="0" smtClean="0"/>
              <a:t>pečeti.</a:t>
            </a:r>
          </a:p>
          <a:p>
            <a:pPr algn="just"/>
            <a:r>
              <a:rPr lang="cs-CZ" sz="1800" dirty="0" smtClean="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smtClean="0"/>
              <a:t>Označíte </a:t>
            </a:r>
            <a:r>
              <a:rPr lang="cs-CZ" sz="1800" dirty="0" err="1" smtClean="0"/>
              <a:t>checkbox</a:t>
            </a:r>
            <a:r>
              <a:rPr lang="cs-CZ" sz="1800" dirty="0" smtClean="0"/>
              <a:t> Soubory.</a:t>
            </a:r>
          </a:p>
          <a:p>
            <a:pPr algn="just">
              <a:lnSpc>
                <a:spcPct val="100000"/>
              </a:lnSpc>
            </a:pPr>
            <a:r>
              <a:rPr lang="cs-CZ" sz="1800" dirty="0" smtClean="0"/>
              <a:t>Přes tlačítko Vybrat vložíte soubor s elektronickým podpisem výběrem </a:t>
            </a:r>
            <a:br>
              <a:rPr lang="cs-CZ" sz="1800" dirty="0" smtClean="0"/>
            </a:br>
            <a:r>
              <a:rPr lang="cs-CZ" sz="1800" dirty="0" smtClean="0"/>
              <a:t>z adresářů vašeho počítače.</a:t>
            </a:r>
          </a:p>
          <a:p>
            <a:pPr algn="just">
              <a:lnSpc>
                <a:spcPct val="100000"/>
              </a:lnSpc>
            </a:pPr>
            <a:r>
              <a:rPr lang="cs-CZ" sz="1800" dirty="0" smtClean="0"/>
              <a:t>Vložíte Heslo. </a:t>
            </a:r>
          </a:p>
          <a:p>
            <a:pPr algn="just">
              <a:lnSpc>
                <a:spcPct val="100000"/>
              </a:lnSpc>
            </a:pPr>
            <a:r>
              <a:rPr lang="cs-CZ" sz="1800" dirty="0" smtClean="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51</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 žádosti </a:t>
            </a:r>
            <a:endParaRPr lang="cs-CZ" dirty="0"/>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smtClean="0"/>
              <a:t>Datum a čas jednotlivých operací se žádostí od jejího založení </a:t>
            </a:r>
            <a:br>
              <a:rPr lang="cs-CZ" sz="1800" dirty="0" smtClean="0"/>
            </a:br>
            <a:r>
              <a:rPr lang="cs-CZ" sz="1800" dirty="0" smtClean="0"/>
              <a:t>až po podání.</a:t>
            </a:r>
          </a:p>
          <a:p>
            <a:pPr algn="just">
              <a:lnSpc>
                <a:spcPct val="100000"/>
              </a:lnSpc>
            </a:pPr>
            <a:r>
              <a:rPr lang="cs-CZ" sz="1800" dirty="0" smtClean="0"/>
              <a:t>Možno sledovat stav podané žádosti během její administrace v systému ŘO OPZ (CSSF14+).</a:t>
            </a:r>
          </a:p>
          <a:p>
            <a:pPr algn="just">
              <a:lnSpc>
                <a:spcPct val="100000"/>
              </a:lnSpc>
            </a:pPr>
            <a:r>
              <a:rPr lang="cs-CZ" sz="1800" dirty="0" smtClean="0"/>
              <a:t>Pokud je žádost správně podána, je doplněno </a:t>
            </a:r>
            <a:r>
              <a:rPr lang="cs-CZ" sz="1800" b="1" dirty="0"/>
              <a:t>r</a:t>
            </a:r>
            <a:r>
              <a:rPr lang="cs-CZ" sz="1800" b="1" dirty="0" smtClean="0"/>
              <a:t>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52</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752024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484784"/>
            <a:ext cx="8568952" cy="4824536"/>
          </a:xfrm>
        </p:spPr>
        <p:txBody>
          <a:bodyPr/>
          <a:lstStyle/>
          <a:p>
            <a:pPr marL="0" indent="0">
              <a:lnSpc>
                <a:spcPct val="150000"/>
              </a:lnSpc>
              <a:spcBef>
                <a:spcPts val="0"/>
              </a:spcBef>
              <a:spcAft>
                <a:spcPts val="0"/>
              </a:spcAft>
              <a:buNone/>
            </a:pPr>
            <a:r>
              <a:rPr lang="cs-CZ" sz="2000" b="1" dirty="0"/>
              <a:t>Způsobilý </a:t>
            </a:r>
            <a:r>
              <a:rPr lang="cs-CZ" sz="2000" b="1" dirty="0" smtClean="0"/>
              <a:t>výdaj: </a:t>
            </a:r>
            <a:endParaRPr lang="cs-CZ" sz="2000" b="1"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a:t>
            </a:r>
            <a:r>
              <a:rPr lang="cs-CZ" dirty="0" smtClean="0"/>
              <a:t>) </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a:t>
            </a:r>
            <a:r>
              <a:rPr lang="pl-PL" dirty="0" smtClean="0"/>
              <a:t>podpory </a:t>
            </a:r>
            <a:endParaRPr lang="pl-PL"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t>
            </a:r>
            <a:r>
              <a:rPr lang="cs-CZ" dirty="0" smtClean="0"/>
              <a:t/>
            </a:r>
            <a:br>
              <a:rPr lang="cs-CZ" dirty="0" smtClean="0"/>
            </a:br>
            <a:r>
              <a:rPr lang="cs-CZ" dirty="0" smtClean="0"/>
              <a:t>a </a:t>
            </a:r>
            <a:r>
              <a:rPr lang="cs-CZ" dirty="0"/>
              <a:t>příjemce</a:t>
            </a:r>
            <a:r>
              <a:rPr lang="cs-CZ" dirty="0" smtClean="0"/>
              <a:t>)</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a:t>
            </a:r>
            <a:r>
              <a:rPr lang="cs-CZ" dirty="0" smtClean="0"/>
              <a:t>zprávy o </a:t>
            </a:r>
            <a:r>
              <a:rPr lang="cs-CZ" dirty="0"/>
              <a:t>realizaci </a:t>
            </a:r>
            <a:r>
              <a:rPr lang="cs-CZ" dirty="0" smtClean="0"/>
              <a:t>projektu</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a:t>
            </a:r>
            <a:r>
              <a:rPr lang="cs-CZ" dirty="0" smtClean="0"/>
              <a:t>způsobilé</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řádně identifikovatelný, prokazatelný a </a:t>
            </a:r>
            <a:r>
              <a:rPr lang="cs-CZ" dirty="0" smtClean="0"/>
              <a:t>doložitelný</a:t>
            </a:r>
            <a:endParaRPr lang="cs-CZ" b="1" dirty="0" smtClean="0"/>
          </a:p>
          <a:p>
            <a:pPr marL="0" lvl="1" indent="0">
              <a:lnSpc>
                <a:spcPct val="100000"/>
              </a:lnSpc>
              <a:spcBef>
                <a:spcPts val="0"/>
              </a:spcBef>
              <a:spcAft>
                <a:spcPts val="0"/>
              </a:spcAft>
              <a:buSzPct val="100000"/>
              <a:buNone/>
            </a:pPr>
            <a:endParaRPr lang="cs-CZ" sz="1600" b="1" u="sng" dirty="0" smtClean="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349372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smtClean="0"/>
          </a:p>
          <a:p>
            <a:pPr marL="0" lvl="1" indent="0">
              <a:lnSpc>
                <a:spcPct val="150000"/>
              </a:lnSpc>
              <a:spcBef>
                <a:spcPts val="0"/>
              </a:spcBef>
              <a:spcAft>
                <a:spcPts val="0"/>
              </a:spcAft>
              <a:buSzPct val="100000"/>
              <a:buNone/>
            </a:pPr>
            <a:r>
              <a:rPr lang="cs-CZ" b="1" dirty="0" smtClean="0"/>
              <a:t>Kategorie </a:t>
            </a:r>
            <a:r>
              <a:rPr lang="cs-CZ" b="1" dirty="0"/>
              <a:t>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a:t>
            </a:r>
            <a:r>
              <a:rPr lang="cs-CZ" altLang="cs-CZ" dirty="0" smtClean="0"/>
              <a:t>Zařízení, vybavení a </a:t>
            </a:r>
            <a:r>
              <a:rPr lang="cs-CZ" altLang="cs-CZ" dirty="0"/>
              <a:t>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1">
              <a:lnSpc>
                <a:spcPct val="100000"/>
              </a:lnSpc>
              <a:spcBef>
                <a:spcPts val="0"/>
              </a:spcBef>
              <a:spcAft>
                <a:spcPts val="0"/>
              </a:spcAft>
              <a:defRPr/>
            </a:pPr>
            <a:r>
              <a:rPr lang="cs-CZ" b="1" dirty="0" smtClean="0"/>
              <a:t>1.2 </a:t>
            </a:r>
            <a:r>
              <a:rPr lang="cs-CZ" b="1" dirty="0"/>
              <a:t>Nepřímé náklady </a:t>
            </a:r>
            <a:endParaRPr lang="cs-CZ" b="1" dirty="0" smtClean="0"/>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1199736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484784"/>
            <a:ext cx="8568952" cy="4680520"/>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m</a:t>
            </a:r>
            <a:r>
              <a:rPr lang="cs-CZ" altLang="cs-CZ" dirty="0" smtClean="0"/>
              <a:t>zdy a platy pracovníků zaměstnaní výhradně pro projekt</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příslušná část mezd nebo platů zaměstnanců, kteří se na realizaci projektu podílejí pouze částí svého úvazku</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ostatní osobní náklady na zaměstnance, kteří jsou zaměstnáni na DPČ nebo DPP</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v</a:t>
            </a:r>
            <a:r>
              <a:rPr lang="cs-CZ" altLang="cs-CZ" dirty="0" smtClean="0"/>
              <a:t>ýdaje na odměny</a:t>
            </a: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a:t>
            </a:r>
            <a:r>
              <a:rPr lang="cs-CZ" altLang="cs-CZ" b="1" dirty="0" smtClean="0"/>
              <a:t>esmí </a:t>
            </a:r>
            <a:r>
              <a:rPr lang="cs-CZ" altLang="cs-CZ" b="1" dirty="0"/>
              <a:t>přesáhnout obvyklou výši v daném místě, čase a oboru! </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a:t>
            </a:r>
            <a:r>
              <a:rPr lang="cs-CZ" altLang="cs-CZ" dirty="0" smtClean="0"/>
              <a:t>ro </a:t>
            </a:r>
            <a:r>
              <a:rPr lang="cs-CZ" altLang="cs-CZ" dirty="0"/>
              <a:t>porovnání osobních výdajů lze využít </a:t>
            </a:r>
            <a:r>
              <a:rPr lang="cs-CZ" altLang="cs-CZ" dirty="0" smtClean="0"/>
              <a:t>Informační </a:t>
            </a:r>
            <a:r>
              <a:rPr lang="cs-CZ" altLang="cs-CZ" dirty="0"/>
              <a:t>systém </a:t>
            </a:r>
            <a:r>
              <a:rPr lang="cs-CZ" altLang="cs-CZ" dirty="0" smtClean="0"/>
              <a:t/>
            </a:r>
            <a:br>
              <a:rPr lang="cs-CZ" altLang="cs-CZ" dirty="0" smtClean="0"/>
            </a:br>
            <a:r>
              <a:rPr lang="cs-CZ" altLang="cs-CZ" dirty="0" smtClean="0"/>
              <a:t>o </a:t>
            </a:r>
            <a:r>
              <a:rPr lang="cs-CZ" altLang="cs-CZ" dirty="0"/>
              <a:t>průměrném výdělku (ISPV) dostupný </a:t>
            </a:r>
            <a:r>
              <a:rPr lang="cs-CZ" altLang="cs-CZ" dirty="0" smtClean="0"/>
              <a:t> na </a:t>
            </a:r>
            <a:r>
              <a:rPr lang="cs-CZ" altLang="cs-CZ" b="1" dirty="0" smtClean="0">
                <a:hlinkClick r:id="rId3"/>
              </a:rPr>
              <a:t>www.mpsv.cz/ISPV.php</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smtClean="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smtClean="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1642766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PS</a:t>
            </a:r>
            <a:r>
              <a:rPr lang="cs-CZ" b="1" dirty="0"/>
              <a:t>, DPČ, DPP </a:t>
            </a:r>
            <a:r>
              <a:rPr lang="cs-CZ" dirty="0"/>
              <a:t>musí být uzavřeny v souladu se zákoníkem </a:t>
            </a:r>
            <a:r>
              <a:rPr lang="cs-CZ" dirty="0" smtClean="0"/>
              <a:t>práce</a:t>
            </a:r>
            <a:endParaRPr lang="cs-CZ"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smtClean="0"/>
              <a:t>Mzdové </a:t>
            </a:r>
            <a:r>
              <a:rPr lang="cs-CZ" altLang="cs-CZ" b="1" dirty="0"/>
              <a:t>náklady</a:t>
            </a:r>
            <a:r>
              <a:rPr lang="cs-CZ" altLang="cs-CZ" dirty="0"/>
              <a:t> = </a:t>
            </a:r>
            <a:r>
              <a:rPr lang="cs-CZ" dirty="0"/>
              <a:t>hrubá mzda / plat nebo odměna (DPČ, DPP, OSVČ) + odvody zaměstnavatele na SP a ZP a další poplatky spojené se zaměstnancem hrazené zaměstnavatelem povinně na základě právních </a:t>
            </a:r>
            <a:r>
              <a:rPr lang="cs-CZ" dirty="0" smtClean="0"/>
              <a:t>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Náhrady</a:t>
            </a:r>
            <a:r>
              <a:rPr lang="cs-CZ" dirty="0" smtClean="0"/>
              <a:t> </a:t>
            </a:r>
            <a:endParaRPr lang="cs-CZ" dirty="0"/>
          </a:p>
          <a:p>
            <a:pPr marL="0" lvl="1" indent="0" algn="just">
              <a:lnSpc>
                <a:spcPct val="100000"/>
              </a:lnSpc>
              <a:spcBef>
                <a:spcPts val="600"/>
              </a:spcBef>
              <a:spcAft>
                <a:spcPts val="0"/>
              </a:spcAft>
              <a:buSzPct val="100000"/>
              <a:buNone/>
              <a:defRPr/>
            </a:pPr>
            <a:r>
              <a:rPr lang="cs-CZ" b="1" dirty="0"/>
              <a:t>        - za dovolenou </a:t>
            </a:r>
            <a:r>
              <a:rPr lang="cs-CZ" dirty="0"/>
              <a:t>(</a:t>
            </a:r>
            <a:r>
              <a:rPr lang="cs-CZ" dirty="0" smtClean="0"/>
              <a:t>4, </a:t>
            </a:r>
            <a:r>
              <a:rPr lang="cs-CZ" dirty="0"/>
              <a:t>5 nebo 8 týdnů dovolené dle typu </a:t>
            </a:r>
            <a:r>
              <a:rPr lang="cs-CZ" dirty="0" smtClean="0"/>
              <a:t>	zaměstnavatele</a:t>
            </a:r>
            <a:r>
              <a:rPr lang="cs-CZ" dirty="0"/>
              <a:t>, viz § 213 </a:t>
            </a:r>
            <a:r>
              <a:rPr lang="cs-CZ" dirty="0" smtClean="0"/>
              <a:t>zákona </a:t>
            </a:r>
            <a:r>
              <a:rPr lang="cs-CZ" dirty="0"/>
              <a:t>č. 262/2006 Sb., zákoník práce) - </a:t>
            </a:r>
            <a:r>
              <a:rPr lang="cs-CZ" dirty="0" smtClean="0"/>
              <a:t>	způsobilé </a:t>
            </a:r>
            <a:r>
              <a:rPr lang="cs-CZ" dirty="0"/>
              <a:t>pouze v rozsahu, v jakém odpovídají </a:t>
            </a:r>
            <a:r>
              <a:rPr lang="cs-CZ" dirty="0" smtClean="0"/>
              <a:t>zapojení 	zaměstnance </a:t>
            </a:r>
            <a:r>
              <a:rPr lang="cs-CZ" dirty="0"/>
              <a:t>do realizace </a:t>
            </a:r>
            <a:r>
              <a:rPr lang="cs-CZ" dirty="0" smtClean="0"/>
              <a:t>projektu</a:t>
            </a:r>
            <a:endParaRPr lang="cs-CZ" dirty="0"/>
          </a:p>
          <a:p>
            <a:pPr marL="0" lvl="1" indent="0" algn="just">
              <a:lnSpc>
                <a:spcPct val="100000"/>
              </a:lnSpc>
              <a:spcBef>
                <a:spcPts val="600"/>
              </a:spcBef>
              <a:spcAft>
                <a:spcPts val="0"/>
              </a:spcAft>
              <a:buSzPct val="100000"/>
              <a:buNone/>
              <a:defRPr/>
            </a:pPr>
            <a:r>
              <a:rPr lang="cs-CZ" b="1" dirty="0"/>
              <a:t>        - v případě překážek v práci </a:t>
            </a:r>
            <a:r>
              <a:rPr lang="cs-CZ" dirty="0"/>
              <a:t>(v souladu se zákoníkem práce</a:t>
            </a:r>
            <a:r>
              <a:rPr lang="cs-CZ" dirty="0" smtClean="0"/>
              <a:t>)</a:t>
            </a:r>
            <a:endParaRPr lang="cs-CZ" dirty="0"/>
          </a:p>
          <a:p>
            <a:pPr marL="0" lvl="1" indent="0" algn="just">
              <a:lnSpc>
                <a:spcPct val="100000"/>
              </a:lnSpc>
              <a:spcBef>
                <a:spcPts val="600"/>
              </a:spcBef>
              <a:spcAft>
                <a:spcPts val="0"/>
              </a:spcAft>
              <a:buSzPct val="100000"/>
              <a:buNone/>
              <a:defRPr/>
            </a:pPr>
            <a:r>
              <a:rPr lang="cs-CZ" b="1" dirty="0"/>
              <a:t>        - za dny dočasné pracovní neschopnosti nebo karantény </a:t>
            </a:r>
            <a:r>
              <a:rPr lang="cs-CZ" dirty="0"/>
              <a:t>(jejich </a:t>
            </a:r>
            <a:r>
              <a:rPr lang="cs-CZ" dirty="0" smtClean="0"/>
              <a:t>	poměrná </a:t>
            </a:r>
            <a:r>
              <a:rPr lang="cs-CZ" dirty="0"/>
              <a:t>část</a:t>
            </a:r>
            <a:r>
              <a:rPr lang="cs-CZ" dirty="0" smtClean="0"/>
              <a: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smtClean="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39275588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a:t>
            </a:r>
            <a:r>
              <a:rPr lang="cs-CZ" b="1" dirty="0"/>
              <a:t>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dirty="0" smtClean="0"/>
              <a:t>Pracovní úvazky </a:t>
            </a:r>
            <a:r>
              <a:rPr lang="cs-CZ" sz="1800" dirty="0"/>
              <a:t>zaměstnance se nesmí překrývat a není možné, aby byl </a:t>
            </a:r>
            <a:r>
              <a:rPr lang="cs-CZ" sz="1800" dirty="0" smtClean="0"/>
              <a:t/>
            </a:r>
            <a:br>
              <a:rPr lang="cs-CZ" sz="1800" dirty="0" smtClean="0"/>
            </a:br>
            <a:r>
              <a:rPr lang="cs-CZ" sz="1800" dirty="0" smtClean="0"/>
              <a:t>za </a:t>
            </a:r>
            <a:r>
              <a:rPr lang="cs-CZ" sz="1800" dirty="0"/>
              <a:t>stejnou práci placen </a:t>
            </a:r>
            <a:r>
              <a:rPr lang="cs-CZ" sz="1800" dirty="0" smtClean="0"/>
              <a:t>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b="1" dirty="0" smtClean="0">
                <a:solidFill>
                  <a:srgbClr val="FF0000"/>
                </a:solidFill>
              </a:rPr>
              <a:t>Výše </a:t>
            </a:r>
            <a:r>
              <a:rPr lang="cs-CZ" sz="1800" b="1" dirty="0">
                <a:solidFill>
                  <a:srgbClr val="FF0000"/>
                </a:solidFill>
              </a:rPr>
              <a:t>úvazku </a:t>
            </a:r>
            <a:r>
              <a:rPr lang="cs-CZ" sz="1800" b="1" dirty="0" smtClean="0">
                <a:solidFill>
                  <a:srgbClr val="FF0000"/>
                </a:solidFill>
              </a:rPr>
              <a:t>= </a:t>
            </a:r>
            <a:r>
              <a:rPr lang="cs-CZ" sz="1800" b="1" dirty="0">
                <a:solidFill>
                  <a:srgbClr val="FF0000"/>
                </a:solidFill>
              </a:rPr>
              <a:t>maximálně </a:t>
            </a:r>
            <a:r>
              <a:rPr lang="cs-CZ" sz="1800" b="1" dirty="0" smtClean="0">
                <a:solidFill>
                  <a:srgbClr val="FF0000"/>
                </a:solidFill>
              </a:rPr>
              <a:t>1,0 </a:t>
            </a:r>
            <a:r>
              <a:rPr lang="cs-CZ" sz="1800" dirty="0" smtClean="0">
                <a:solidFill>
                  <a:srgbClr val="FF0000"/>
                </a:solidFill>
              </a:rPr>
              <a:t>(součet veškerých úvazků zaměstnance </a:t>
            </a:r>
            <a:br>
              <a:rPr lang="cs-CZ" sz="1800" dirty="0" smtClean="0">
                <a:solidFill>
                  <a:srgbClr val="FF0000"/>
                </a:solidFill>
              </a:rPr>
            </a:br>
            <a:r>
              <a:rPr lang="cs-CZ" sz="1800" dirty="0" smtClean="0">
                <a:solidFill>
                  <a:srgbClr val="FF0000"/>
                </a:solidFill>
              </a:rPr>
              <a:t>u všech subjektů zapojených do projektu – příjemce a partneři), a </a:t>
            </a:r>
            <a:r>
              <a:rPr lang="cs-CZ" sz="1800" dirty="0">
                <a:solidFill>
                  <a:srgbClr val="FF0000"/>
                </a:solidFill>
              </a:rPr>
              <a:t>to po celou dobu zapojení </a:t>
            </a:r>
            <a:r>
              <a:rPr lang="cs-CZ" sz="1800" dirty="0" smtClean="0">
                <a:solidFill>
                  <a:srgbClr val="FF0000"/>
                </a:solidFill>
              </a:rPr>
              <a:t>daného pracovníka </a:t>
            </a:r>
            <a:r>
              <a:rPr lang="cs-CZ" sz="1800" dirty="0">
                <a:solidFill>
                  <a:srgbClr val="FF0000"/>
                </a:solidFill>
              </a:rPr>
              <a:t>do realizace </a:t>
            </a:r>
            <a:r>
              <a:rPr lang="cs-CZ" sz="1800" dirty="0" smtClean="0">
                <a:solidFill>
                  <a:srgbClr val="FF0000"/>
                </a:solidFill>
              </a:rPr>
              <a:t>projektu</a:t>
            </a:r>
            <a:endParaRPr lang="cs-CZ" sz="1800" b="1" dirty="0" smtClean="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Realizační </a:t>
            </a:r>
            <a:r>
              <a:rPr lang="cs-CZ" altLang="cs-CZ" sz="1800" b="1" dirty="0"/>
              <a:t>tým projektu </a:t>
            </a:r>
            <a:r>
              <a:rPr lang="cs-CZ" altLang="cs-CZ" sz="1800" b="1" dirty="0" smtClean="0"/>
              <a:t>(RT) = </a:t>
            </a:r>
            <a:r>
              <a:rPr lang="cs-CZ" altLang="cs-CZ" sz="1800" dirty="0" smtClean="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PŘÍMÉ NÁKLADY: </a:t>
            </a:r>
            <a:r>
              <a:rPr lang="cs-CZ" altLang="cs-CZ" sz="1800" dirty="0" smtClean="0"/>
              <a:t>pouze </a:t>
            </a:r>
            <a:r>
              <a:rPr lang="cs-CZ" altLang="cs-CZ" sz="1800" dirty="0"/>
              <a:t>přímá práce s </a:t>
            </a:r>
            <a:r>
              <a:rPr lang="cs-CZ" altLang="cs-CZ" sz="1800" dirty="0" smtClean="0"/>
              <a:t>CS nebo zajištění výstupu, </a:t>
            </a:r>
            <a:r>
              <a:rPr lang="cs-CZ" altLang="cs-CZ" sz="1800" dirty="0"/>
              <a:t>který je </a:t>
            </a:r>
            <a:r>
              <a:rPr lang="cs-CZ" altLang="cs-CZ" sz="1800" dirty="0" smtClean="0"/>
              <a:t>určen k </a:t>
            </a:r>
            <a:r>
              <a:rPr lang="cs-CZ" altLang="cs-CZ" sz="1800" dirty="0"/>
              <a:t>přímému využití </a:t>
            </a:r>
            <a:r>
              <a:rPr lang="cs-CZ" altLang="cs-CZ" sz="1800" dirty="0" smtClean="0"/>
              <a:t>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NEPŘÍMÉ NÁKLADY: </a:t>
            </a:r>
            <a:r>
              <a:rPr lang="cs-CZ" altLang="cs-CZ" sz="1800" dirty="0" smtClean="0"/>
              <a:t>projektový/finanční </a:t>
            </a:r>
            <a:r>
              <a:rPr lang="cs-CZ" altLang="cs-CZ" sz="1800" dirty="0"/>
              <a:t>manažer a ostatní </a:t>
            </a:r>
            <a:r>
              <a:rPr lang="cs-CZ" altLang="cs-CZ" sz="1800" dirty="0" smtClean="0"/>
              <a:t>pozice (administrativní, podpůrné), </a:t>
            </a:r>
            <a:r>
              <a:rPr lang="cs-CZ" altLang="cs-CZ" sz="1800" dirty="0"/>
              <a:t>které nepracují přímo s </a:t>
            </a:r>
            <a:r>
              <a:rPr lang="cs-CZ" altLang="cs-CZ" sz="1800" dirty="0" smtClean="0"/>
              <a:t>CS</a:t>
            </a:r>
            <a:endParaRPr lang="cs-CZ" altLang="cs-CZ" sz="1800"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3330545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412776"/>
            <a:ext cx="8568952" cy="4896544"/>
          </a:xfrm>
        </p:spPr>
        <p:txBody>
          <a:bodyPr/>
          <a:lstStyle/>
          <a:p>
            <a:pPr marL="0" indent="0">
              <a:buNone/>
            </a:pPr>
            <a:r>
              <a:rPr lang="cs-CZ" sz="2000" b="1" dirty="0" smtClean="0"/>
              <a:t>1.1.2 Cestovné</a:t>
            </a:r>
          </a:p>
          <a:p>
            <a:pPr marL="0" indent="0" algn="just">
              <a:lnSpc>
                <a:spcPct val="100000"/>
              </a:lnSpc>
              <a:spcBef>
                <a:spcPts val="0"/>
              </a:spcBef>
              <a:spcAft>
                <a:spcPts val="0"/>
              </a:spcAft>
              <a:buNone/>
            </a:pPr>
            <a:r>
              <a:rPr lang="cs-CZ" altLang="cs-CZ" sz="2000" b="1" dirty="0"/>
              <a:t>Cestovní náhrady = </a:t>
            </a:r>
            <a:r>
              <a:rPr lang="cs-CZ" altLang="cs-CZ" sz="2000" dirty="0"/>
              <a:t>náhrady za jízdní výdaje, výdaje za ubytování, </a:t>
            </a:r>
            <a:r>
              <a:rPr lang="cs-CZ" altLang="cs-CZ" sz="2000" dirty="0" smtClean="0"/>
              <a:t/>
            </a:r>
            <a:br>
              <a:rPr lang="cs-CZ" altLang="cs-CZ" sz="2000" dirty="0" smtClean="0"/>
            </a:br>
            <a:r>
              <a:rPr lang="cs-CZ" altLang="cs-CZ" sz="2000" dirty="0" smtClean="0"/>
              <a:t>za </a:t>
            </a:r>
            <a:r>
              <a:rPr lang="cs-CZ" altLang="cs-CZ" sz="2000" dirty="0"/>
              <a:t>stravné a za nutné vedlejší </a:t>
            </a:r>
            <a:r>
              <a:rPr lang="cs-CZ" altLang="cs-CZ" sz="2000" dirty="0" smtClean="0"/>
              <a:t>výdaje</a:t>
            </a:r>
            <a:endParaRPr lang="cs-CZ" altLang="cs-CZ" sz="2000" dirty="0"/>
          </a:p>
          <a:p>
            <a:pPr marL="0" indent="0" algn="just">
              <a:lnSpc>
                <a:spcPct val="100000"/>
              </a:lnSpc>
              <a:spcBef>
                <a:spcPts val="0"/>
              </a:spcBef>
              <a:spcAft>
                <a:spcPts val="0"/>
              </a:spcAft>
              <a:buNone/>
            </a:pPr>
            <a:r>
              <a:rPr lang="cs-CZ" altLang="cs-CZ" sz="2000" dirty="0" smtClean="0"/>
              <a:t>Cestovní </a:t>
            </a:r>
            <a:r>
              <a:rPr lang="cs-CZ" altLang="cs-CZ" sz="2000" dirty="0"/>
              <a:t>náhrady spojené s pracovními cestami (tuzemské i zahraniční) realizačního týmu jsou hrazeny </a:t>
            </a:r>
            <a:r>
              <a:rPr lang="cs-CZ" altLang="cs-CZ" sz="2000" dirty="0" smtClean="0"/>
              <a:t>z </a:t>
            </a:r>
            <a:r>
              <a:rPr lang="cs-CZ" altLang="cs-CZ" sz="2000" dirty="0"/>
              <a:t>nepřímých </a:t>
            </a:r>
            <a:r>
              <a:rPr lang="cs-CZ" altLang="cs-CZ" sz="2000" dirty="0" smtClean="0"/>
              <a:t>nákladů</a:t>
            </a:r>
            <a:endParaRPr lang="cs-CZ" altLang="cs-CZ" sz="2000" dirty="0"/>
          </a:p>
          <a:p>
            <a:pPr marL="0" indent="0" algn="just">
              <a:lnSpc>
                <a:spcPct val="100000"/>
              </a:lnSpc>
              <a:spcBef>
                <a:spcPts val="0"/>
              </a:spcBef>
              <a:spcAft>
                <a:spcPts val="0"/>
              </a:spcAft>
              <a:buNone/>
            </a:pPr>
            <a:endParaRPr lang="cs-CZ" altLang="cs-CZ" sz="2000" b="1" dirty="0"/>
          </a:p>
          <a:p>
            <a:pPr algn="just">
              <a:lnSpc>
                <a:spcPct val="100000"/>
              </a:lnSpc>
              <a:spcBef>
                <a:spcPts val="0"/>
              </a:spcBef>
              <a:spcAft>
                <a:spcPts val="0"/>
              </a:spcAft>
            </a:pPr>
            <a:r>
              <a:rPr lang="cs-CZ" altLang="cs-CZ" sz="2000" b="1" dirty="0" smtClean="0"/>
              <a:t>Pro zaměstnance českých subjektů při zahraničních cestách (PN) </a:t>
            </a:r>
            <a:r>
              <a:rPr lang="cs-CZ" altLang="cs-CZ" sz="2000" dirty="0" smtClean="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000" dirty="0" smtClean="0"/>
          </a:p>
          <a:p>
            <a:pPr algn="just">
              <a:lnSpc>
                <a:spcPct val="100000"/>
              </a:lnSpc>
              <a:spcBef>
                <a:spcPts val="0"/>
              </a:spcBef>
              <a:spcAft>
                <a:spcPts val="0"/>
              </a:spcAft>
            </a:pPr>
            <a:r>
              <a:rPr lang="cs-CZ" altLang="cs-CZ" sz="2000" b="1" dirty="0"/>
              <a:t>P</a:t>
            </a:r>
            <a:r>
              <a:rPr lang="cs-CZ" altLang="cs-CZ" sz="2000" b="1" dirty="0" smtClean="0"/>
              <a:t>ro zahraniční experty při pracovní cestě do ČR (PN) </a:t>
            </a:r>
            <a:r>
              <a:rPr lang="cs-CZ" altLang="cs-CZ" sz="2000" dirty="0" smtClean="0"/>
              <a:t>– tzv</a:t>
            </a:r>
            <a:r>
              <a:rPr lang="cs-CZ" altLang="cs-CZ" sz="2000" dirty="0"/>
              <a:t>. </a:t>
            </a:r>
            <a:r>
              <a:rPr lang="cs-CZ" altLang="cs-CZ" sz="2000" dirty="0" smtClean="0"/>
              <a:t>„per </a:t>
            </a:r>
            <a:r>
              <a:rPr lang="cs-CZ" altLang="cs-CZ" sz="2000" dirty="0" err="1" smtClean="0"/>
              <a:t>diems</a:t>
            </a:r>
            <a:r>
              <a:rPr lang="cs-CZ" altLang="cs-CZ" sz="2000" dirty="0" smtClean="0"/>
              <a:t>“ ve výši 230 EUR (</a:t>
            </a:r>
            <a:r>
              <a:rPr lang="cs-CZ" sz="2000" dirty="0"/>
              <a:t>http://</a:t>
            </a:r>
            <a:r>
              <a:rPr lang="cs-CZ" sz="2000" dirty="0" smtClean="0"/>
              <a:t>ec.europa.eu/</a:t>
            </a:r>
            <a:r>
              <a:rPr lang="cs-CZ" sz="2000" dirty="0" err="1" smtClean="0"/>
              <a:t>europeaid</a:t>
            </a:r>
            <a:r>
              <a:rPr lang="cs-CZ" sz="2000" dirty="0" smtClean="0"/>
              <a:t>/</a:t>
            </a:r>
            <a:r>
              <a:rPr lang="cs-CZ" sz="2000" dirty="0" err="1" smtClean="0"/>
              <a:t>perdiem_en</a:t>
            </a:r>
            <a:r>
              <a:rPr lang="cs-CZ" sz="2000" dirty="0" smtClean="0"/>
              <a:t>)</a:t>
            </a:r>
            <a:r>
              <a:rPr lang="cs-CZ" altLang="cs-CZ" sz="2000" dirty="0" smtClean="0"/>
              <a:t> nebo paušál 75 EUR, zahrnují </a:t>
            </a:r>
            <a:r>
              <a:rPr lang="cs-CZ" sz="2000" dirty="0"/>
              <a:t>náklady na ubytování, stravné, </a:t>
            </a:r>
            <a:r>
              <a:rPr lang="cs-CZ" sz="2000" dirty="0" smtClean="0"/>
              <a:t/>
            </a:r>
            <a:br>
              <a:rPr lang="cs-CZ" sz="2000" dirty="0" smtClean="0"/>
            </a:br>
            <a:r>
              <a:rPr lang="cs-CZ" sz="2000" dirty="0" smtClean="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2027173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smtClean="0"/>
              <a:t>1. Co </a:t>
            </a:r>
            <a:r>
              <a:rPr lang="cs-CZ" sz="1800" b="1" u="sng" cap="all" dirty="0"/>
              <a:t>chceme a můžeme změnit? </a:t>
            </a:r>
          </a:p>
          <a:p>
            <a:pPr lvl="1">
              <a:lnSpc>
                <a:spcPct val="100000"/>
              </a:lnSpc>
              <a:spcBef>
                <a:spcPts val="0"/>
              </a:spcBef>
              <a:spcAft>
                <a:spcPts val="0"/>
              </a:spcAft>
            </a:pPr>
            <a:r>
              <a:rPr lang="cs-CZ" sz="1600" b="1" dirty="0" smtClean="0"/>
              <a:t>Cíl </a:t>
            </a:r>
            <a:r>
              <a:rPr lang="cs-CZ" sz="1600" b="1" dirty="0"/>
              <a:t>projektu musí být:</a:t>
            </a:r>
          </a:p>
          <a:p>
            <a:pPr marL="414000" lvl="1" indent="0">
              <a:lnSpc>
                <a:spcPct val="100000"/>
              </a:lnSpc>
              <a:spcBef>
                <a:spcPts val="0"/>
              </a:spcBef>
              <a:buNone/>
            </a:pPr>
            <a:r>
              <a:rPr lang="cs-CZ" sz="1600" dirty="0" smtClean="0"/>
              <a:t>	</a:t>
            </a:r>
            <a:r>
              <a:rPr lang="cs-CZ" sz="1600" b="1" dirty="0" smtClean="0"/>
              <a:t>1)</a:t>
            </a:r>
            <a:r>
              <a:rPr lang="cs-CZ" sz="1600" dirty="0" smtClean="0"/>
              <a:t> </a:t>
            </a:r>
            <a:r>
              <a:rPr lang="cs-CZ" sz="1600" b="1" dirty="0" smtClean="0"/>
              <a:t>reálně </a:t>
            </a:r>
            <a:r>
              <a:rPr lang="cs-CZ" sz="1600" b="1" dirty="0"/>
              <a:t>dosažitelný </a:t>
            </a:r>
            <a:r>
              <a:rPr lang="cs-CZ" sz="1600" dirty="0"/>
              <a:t>v daném čase a za daných podmínek,</a:t>
            </a:r>
          </a:p>
          <a:p>
            <a:pPr marL="414000" lvl="1" indent="0">
              <a:lnSpc>
                <a:spcPct val="100000"/>
              </a:lnSpc>
              <a:spcBef>
                <a:spcPts val="0"/>
              </a:spcBef>
              <a:buNone/>
            </a:pPr>
            <a:r>
              <a:rPr lang="cs-CZ" sz="1600" dirty="0" smtClean="0"/>
              <a:t>	</a:t>
            </a:r>
            <a:r>
              <a:rPr lang="cs-CZ" sz="1600" b="1" dirty="0" smtClean="0"/>
              <a:t>2) měřitelný</a:t>
            </a:r>
            <a:r>
              <a:rPr lang="cs-CZ" sz="1600" dirty="0"/>
              <a:t>, aby bylo možné po ukončení projektu prokázat jeho naplnění </a:t>
            </a:r>
            <a:r>
              <a:rPr lang="cs-CZ" sz="1600" dirty="0" smtClean="0"/>
              <a:t>	    pomocí </a:t>
            </a:r>
            <a:r>
              <a:rPr lang="cs-CZ" sz="1600" dirty="0"/>
              <a:t>kvantifikovaných údajů</a:t>
            </a:r>
            <a:r>
              <a:rPr lang="cs-CZ" sz="1600" dirty="0" smtClean="0"/>
              <a:t>.</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smtClean="0"/>
              <a:t>	1</a:t>
            </a:r>
            <a:r>
              <a:rPr lang="cs-CZ" sz="1600" b="1" dirty="0"/>
              <a:t>) </a:t>
            </a:r>
            <a:r>
              <a:rPr lang="cs-CZ" sz="1600" b="1" dirty="0" smtClean="0"/>
              <a:t>Hlavní </a:t>
            </a:r>
            <a:r>
              <a:rPr lang="cs-CZ" sz="1600" dirty="0" smtClean="0"/>
              <a:t>= </a:t>
            </a:r>
            <a:r>
              <a:rPr lang="cs-CZ" sz="1600" dirty="0"/>
              <a:t>“globální změna“, ke které projekt přispívá </a:t>
            </a:r>
            <a:r>
              <a:rPr lang="cs-CZ" sz="1600" dirty="0" smtClean="0"/>
              <a:t>- formulován obecněji, </a:t>
            </a:r>
            <a:endParaRPr lang="cs-CZ" sz="1600" dirty="0"/>
          </a:p>
          <a:p>
            <a:pPr marL="0" lvl="0" indent="0" hangingPunct="0">
              <a:lnSpc>
                <a:spcPct val="100000"/>
              </a:lnSpc>
              <a:spcBef>
                <a:spcPts val="0"/>
              </a:spcBef>
              <a:spcAft>
                <a:spcPts val="0"/>
              </a:spcAft>
              <a:buNone/>
            </a:pPr>
            <a:r>
              <a:rPr lang="cs-CZ" sz="1600" dirty="0" smtClean="0"/>
              <a:t>	</a:t>
            </a:r>
            <a:r>
              <a:rPr lang="cs-CZ" sz="1600" b="1" dirty="0" smtClean="0"/>
              <a:t>2</a:t>
            </a:r>
            <a:r>
              <a:rPr lang="cs-CZ" sz="1600" b="1" dirty="0"/>
              <a:t>) </a:t>
            </a:r>
            <a:r>
              <a:rPr lang="cs-CZ" sz="1600" b="1" dirty="0" smtClean="0"/>
              <a:t>Specifické </a:t>
            </a:r>
            <a:r>
              <a:rPr lang="cs-CZ" sz="1600" dirty="0" smtClean="0"/>
              <a:t>= </a:t>
            </a:r>
            <a:r>
              <a:rPr lang="cs-CZ" sz="1600" dirty="0"/>
              <a:t>konkrétní změny, které projekt </a:t>
            </a:r>
            <a:r>
              <a:rPr lang="cs-CZ" sz="1600" dirty="0" smtClean="0"/>
              <a:t>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smtClean="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r>
              <a:rPr lang="cs-CZ" sz="1600" dirty="0" smtClean="0"/>
              <a:t>),</a:t>
            </a:r>
            <a:endParaRPr lang="cs-CZ" sz="1600" dirty="0"/>
          </a:p>
          <a:p>
            <a:pPr lvl="0" algn="just" hangingPunct="0">
              <a:lnSpc>
                <a:spcPct val="100000"/>
              </a:lnSpc>
              <a:spcBef>
                <a:spcPts val="0"/>
              </a:spcBef>
              <a:spcAft>
                <a:spcPts val="0"/>
              </a:spcAft>
            </a:pPr>
            <a:r>
              <a:rPr lang="cs-CZ" sz="1600" dirty="0"/>
              <a:t>dbejte na dosažitelnost cílů (již při vytyčování cílů musíte mít představu </a:t>
            </a:r>
            <a:r>
              <a:rPr lang="cs-CZ" sz="1600" dirty="0" smtClean="0"/>
              <a:t>o </a:t>
            </a:r>
            <a:r>
              <a:rPr lang="cs-CZ" sz="1600" dirty="0"/>
              <a:t>aktivitách</a:t>
            </a:r>
            <a:r>
              <a:rPr lang="cs-CZ" sz="1600" dirty="0" smtClean="0"/>
              <a:t>),</a:t>
            </a:r>
            <a:endParaRPr lang="cs-CZ" sz="1600" dirty="0"/>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r>
              <a:rPr lang="cs-CZ" sz="1600" dirty="0" smtClean="0"/>
              <a:t>).</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11453027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smtClean="0"/>
              <a:t>1.1.3  Zařízení </a:t>
            </a:r>
            <a:r>
              <a:rPr lang="cs-CZ" sz="2000" b="1" dirty="0"/>
              <a:t>a vybavení, vč. nájmu a odpisů</a:t>
            </a:r>
          </a:p>
          <a:p>
            <a:pPr algn="just">
              <a:lnSpc>
                <a:spcPct val="80000"/>
              </a:lnSpc>
              <a:defRPr/>
            </a:pPr>
            <a:r>
              <a:rPr lang="cs-CZ" altLang="cs-CZ" sz="1800" b="1" dirty="0"/>
              <a:t>I</a:t>
            </a:r>
            <a:r>
              <a:rPr lang="cs-CZ" altLang="cs-CZ" sz="1800" b="1" dirty="0" smtClean="0"/>
              <a:t>nvestiční </a:t>
            </a:r>
            <a:r>
              <a:rPr lang="cs-CZ" altLang="cs-CZ" sz="1800" b="1" dirty="0"/>
              <a:t>výdaje </a:t>
            </a:r>
            <a:r>
              <a:rPr lang="cs-CZ" altLang="cs-CZ" sz="1800" b="1" dirty="0" smtClean="0"/>
              <a:t>=</a:t>
            </a:r>
            <a:r>
              <a:rPr lang="cs-CZ" altLang="cs-CZ" sz="1800" dirty="0" smtClean="0"/>
              <a:t> odpisovaný </a:t>
            </a:r>
            <a:r>
              <a:rPr lang="cs-CZ" altLang="cs-CZ" sz="1800" dirty="0"/>
              <a:t>hmotný majetek (pořizovací hodnota vyšší </a:t>
            </a:r>
            <a:r>
              <a:rPr lang="cs-CZ" altLang="cs-CZ" sz="1800" dirty="0" smtClean="0"/>
              <a:t/>
            </a:r>
            <a:br>
              <a:rPr lang="cs-CZ" altLang="cs-CZ" sz="1800" dirty="0" smtClean="0"/>
            </a:br>
            <a:r>
              <a:rPr lang="cs-CZ" altLang="cs-CZ" sz="1800" dirty="0" smtClean="0"/>
              <a:t>než </a:t>
            </a:r>
            <a:r>
              <a:rPr lang="cs-CZ" altLang="cs-CZ" sz="1800" dirty="0"/>
              <a:t>40 tis. Kč) a nehmotný majetek (pořizovací cena vyšší než 60 tis. Kč</a:t>
            </a:r>
            <a:r>
              <a:rPr lang="cs-CZ" altLang="cs-CZ" sz="1800" dirty="0" smtClean="0"/>
              <a:t>)</a:t>
            </a:r>
            <a:endParaRPr lang="cs-CZ" altLang="cs-CZ" sz="1800" dirty="0"/>
          </a:p>
          <a:p>
            <a:pPr algn="just">
              <a:lnSpc>
                <a:spcPct val="80000"/>
              </a:lnSpc>
              <a:defRPr/>
            </a:pPr>
            <a:r>
              <a:rPr lang="cs-CZ" altLang="cs-CZ" sz="1800" b="1" dirty="0"/>
              <a:t>N</a:t>
            </a:r>
            <a:r>
              <a:rPr lang="cs-CZ" altLang="cs-CZ" sz="1800" b="1" dirty="0" smtClean="0"/>
              <a:t>einvestiční </a:t>
            </a:r>
            <a:r>
              <a:rPr lang="cs-CZ" altLang="cs-CZ" sz="1800" b="1" dirty="0"/>
              <a:t>výdaje </a:t>
            </a:r>
            <a:r>
              <a:rPr lang="cs-CZ" altLang="cs-CZ" sz="1800" b="1" dirty="0" smtClean="0"/>
              <a:t>= </a:t>
            </a:r>
            <a:r>
              <a:rPr lang="cs-CZ" altLang="cs-CZ" sz="1800" dirty="0" smtClean="0"/>
              <a:t>neodpisovaný </a:t>
            </a:r>
            <a:r>
              <a:rPr lang="cs-CZ" altLang="cs-CZ" sz="1800" dirty="0"/>
              <a:t>hmotný (</a:t>
            </a:r>
            <a:r>
              <a:rPr lang="cs-CZ" altLang="cs-CZ" sz="1800" dirty="0" smtClean="0"/>
              <a:t>pořizovací </a:t>
            </a:r>
            <a:r>
              <a:rPr lang="cs-CZ" altLang="cs-CZ" sz="1800" dirty="0"/>
              <a:t>hodnota nižší </a:t>
            </a:r>
            <a:r>
              <a:rPr lang="cs-CZ" altLang="cs-CZ" sz="1800" dirty="0" smtClean="0"/>
              <a:t/>
            </a:r>
            <a:br>
              <a:rPr lang="cs-CZ" altLang="cs-CZ" sz="1800" dirty="0" smtClean="0"/>
            </a:br>
            <a:r>
              <a:rPr lang="cs-CZ" altLang="cs-CZ" sz="1800" dirty="0" smtClean="0"/>
              <a:t>než </a:t>
            </a:r>
            <a:r>
              <a:rPr lang="cs-CZ" altLang="cs-CZ" sz="1800" dirty="0"/>
              <a:t>40 tis. </a:t>
            </a:r>
            <a:r>
              <a:rPr lang="cs-CZ" altLang="cs-CZ" sz="1800" dirty="0" smtClean="0"/>
              <a:t>Kč) a nehmotný </a:t>
            </a:r>
            <a:r>
              <a:rPr lang="cs-CZ" altLang="cs-CZ" sz="1800" dirty="0"/>
              <a:t>majetek (pořizovací cena nižší než 60 tis. Kč</a:t>
            </a:r>
            <a:r>
              <a:rPr lang="cs-CZ" altLang="cs-CZ" sz="1800" dirty="0" smtClean="0"/>
              <a:t>)</a:t>
            </a:r>
          </a:p>
          <a:p>
            <a:pPr algn="just">
              <a:lnSpc>
                <a:spcPct val="80000"/>
              </a:lnSpc>
              <a:defRPr/>
            </a:pPr>
            <a:r>
              <a:rPr lang="cs-CZ" altLang="cs-CZ" sz="1800" b="1" dirty="0" smtClean="0"/>
              <a:t>Zařízení </a:t>
            </a:r>
            <a:r>
              <a:rPr lang="cs-CZ" altLang="cs-CZ" sz="1800" b="1" dirty="0"/>
              <a:t>a vybavení pro členy </a:t>
            </a:r>
            <a:r>
              <a:rPr lang="cs-CZ" altLang="cs-CZ" sz="1800" b="1" dirty="0" smtClean="0"/>
              <a:t>RT</a:t>
            </a:r>
            <a:r>
              <a:rPr lang="cs-CZ" altLang="cs-CZ" sz="1800" dirty="0" smtClean="0"/>
              <a:t>, </a:t>
            </a:r>
            <a:r>
              <a:rPr lang="cs-CZ" altLang="cs-CZ" sz="1800" dirty="0"/>
              <a:t>kteří přímo pracují s </a:t>
            </a:r>
            <a:r>
              <a:rPr lang="cs-CZ" altLang="cs-CZ" sz="1800" dirty="0" smtClean="0"/>
              <a:t>CS </a:t>
            </a:r>
            <a:r>
              <a:rPr lang="cs-CZ" altLang="cs-CZ" sz="1800" dirty="0"/>
              <a:t>nebo zajišťují </a:t>
            </a:r>
            <a:r>
              <a:rPr lang="cs-CZ" altLang="cs-CZ" sz="1800" dirty="0" smtClean="0"/>
              <a:t>výstup k </a:t>
            </a:r>
            <a:r>
              <a:rPr lang="cs-CZ" altLang="cs-CZ" sz="1800" dirty="0"/>
              <a:t>přímému </a:t>
            </a:r>
            <a:r>
              <a:rPr lang="cs-CZ" altLang="cs-CZ" sz="1800" dirty="0" smtClean="0"/>
              <a:t>využití CS</a:t>
            </a:r>
          </a:p>
          <a:p>
            <a:pPr algn="just">
              <a:lnSpc>
                <a:spcPct val="80000"/>
              </a:lnSpc>
              <a:defRPr/>
            </a:pPr>
            <a:r>
              <a:rPr lang="cs-CZ" altLang="cs-CZ" sz="1800" b="1" dirty="0" smtClean="0"/>
              <a:t>Nákup vybavení </a:t>
            </a:r>
            <a:r>
              <a:rPr lang="cs-CZ" altLang="cs-CZ" sz="1800" b="1" dirty="0"/>
              <a:t>pro </a:t>
            </a:r>
            <a:r>
              <a:rPr lang="cs-CZ" altLang="cs-CZ" sz="1800" b="1" dirty="0" smtClean="0"/>
              <a:t>RT</a:t>
            </a:r>
            <a:r>
              <a:rPr lang="cs-CZ" altLang="cs-CZ" sz="1800" dirty="0" smtClean="0"/>
              <a:t>, </a:t>
            </a:r>
            <a:r>
              <a:rPr lang="cs-CZ" altLang="cs-CZ" sz="1800" dirty="0"/>
              <a:t>např.  n</a:t>
            </a:r>
            <a:r>
              <a:rPr lang="cs-CZ" altLang="cs-CZ" sz="1800" dirty="0" smtClean="0"/>
              <a:t>ákup výpočetní techniky - pro </a:t>
            </a:r>
            <a:r>
              <a:rPr lang="cs-CZ" altLang="cs-CZ" sz="1800" dirty="0"/>
              <a:t>pracovníky RT lze pořídit pouze takový počet  kusů zařízení a vybavení, který odpovídá výši úvazku členů </a:t>
            </a:r>
            <a:r>
              <a:rPr lang="cs-CZ" altLang="cs-CZ" sz="1800" dirty="0" smtClean="0"/>
              <a:t>RT = </a:t>
            </a:r>
            <a:r>
              <a:rPr lang="cs-CZ" altLang="cs-CZ" sz="1800" dirty="0"/>
              <a:t>1 ks </a:t>
            </a:r>
            <a:r>
              <a:rPr lang="cs-CZ" altLang="cs-CZ" sz="1800" dirty="0" smtClean="0"/>
              <a:t>na </a:t>
            </a:r>
            <a:r>
              <a:rPr lang="cs-CZ" altLang="cs-CZ" sz="1800" dirty="0"/>
              <a:t>1 </a:t>
            </a:r>
            <a:r>
              <a:rPr lang="cs-CZ" altLang="cs-CZ" sz="1800" dirty="0" smtClean="0"/>
              <a:t>úvazek; pokud </a:t>
            </a:r>
            <a:r>
              <a:rPr lang="cs-CZ" altLang="cs-CZ" sz="1800" dirty="0"/>
              <a:t>je úvazek nižší, lze uplatnit pouze část pořizovací </a:t>
            </a:r>
            <a:r>
              <a:rPr lang="cs-CZ" altLang="cs-CZ" sz="1800" dirty="0" smtClean="0"/>
              <a:t>ceny, </a:t>
            </a:r>
            <a:r>
              <a:rPr lang="cs-CZ" altLang="cs-CZ" sz="1800" dirty="0"/>
              <a:t>vztahující se k danému </a:t>
            </a:r>
            <a:r>
              <a:rPr lang="cs-CZ" altLang="cs-CZ" sz="1800" dirty="0" smtClean="0"/>
              <a:t>úvazku (0,5 </a:t>
            </a:r>
            <a:r>
              <a:rPr lang="cs-CZ" altLang="cs-CZ" sz="1800" dirty="0"/>
              <a:t>úvazek = </a:t>
            </a:r>
            <a:r>
              <a:rPr lang="cs-CZ" altLang="cs-CZ" sz="1800" dirty="0" smtClean="0"/>
              <a:t>0,5 </a:t>
            </a:r>
            <a:r>
              <a:rPr lang="cs-CZ" altLang="cs-CZ" sz="1800" dirty="0"/>
              <a:t>ceny </a:t>
            </a:r>
            <a:r>
              <a:rPr lang="cs-CZ" altLang="cs-CZ" sz="1800" dirty="0" smtClean="0"/>
              <a:t>výpočetní techniky), úvazky jednotlivých členů RT je možné sčítat</a:t>
            </a:r>
          </a:p>
          <a:p>
            <a:pPr algn="just">
              <a:lnSpc>
                <a:spcPct val="80000"/>
              </a:lnSpc>
              <a:defRPr/>
            </a:pPr>
            <a:r>
              <a:rPr lang="cs-CZ" sz="1800" dirty="0" smtClean="0"/>
              <a:t>Nově </a:t>
            </a:r>
            <a:r>
              <a:rPr lang="cs-CZ" sz="1800" dirty="0"/>
              <a:t>zařazen do této skupiny výdajů i </a:t>
            </a:r>
            <a:r>
              <a:rPr lang="cs-CZ" sz="1800" b="1" dirty="0"/>
              <a:t>nábytek</a:t>
            </a:r>
            <a:r>
              <a:rPr lang="cs-CZ" sz="1800" dirty="0"/>
              <a:t> (rozdíl oproti OP LZZ</a:t>
            </a:r>
            <a:r>
              <a:rPr lang="cs-CZ" sz="1800" dirty="0" smtClean="0"/>
              <a:t>)</a:t>
            </a:r>
          </a:p>
          <a:p>
            <a:pPr algn="just">
              <a:lnSpc>
                <a:spcPct val="80000"/>
              </a:lnSpc>
              <a:defRPr/>
            </a:pPr>
            <a:r>
              <a:rPr lang="cs-CZ" sz="1800" dirty="0" smtClean="0"/>
              <a:t>Pokud </a:t>
            </a:r>
            <a:r>
              <a:rPr lang="cs-CZ" sz="1800" dirty="0"/>
              <a:t>jakýkoliv nákup zařízení a vybavení patří na základě vymezení nepřímých nákladů (dle kapitoly 6.4.16) mezi nepřímé náklady, nelze tyto výdaje řadit mezi přímé způsobilé  </a:t>
            </a:r>
            <a:r>
              <a:rPr lang="cs-CZ" sz="1800" dirty="0" smtClean="0"/>
              <a:t>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29848675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484784"/>
            <a:ext cx="8568952" cy="5040560"/>
          </a:xfrm>
        </p:spPr>
        <p:txBody>
          <a:bodyPr/>
          <a:lstStyle/>
          <a:p>
            <a:pPr marL="0" indent="0">
              <a:lnSpc>
                <a:spcPct val="80000"/>
              </a:lnSpc>
              <a:spcBef>
                <a:spcPts val="0"/>
              </a:spcBef>
              <a:spcAft>
                <a:spcPts val="0"/>
              </a:spcAft>
              <a:buNone/>
              <a:defRPr/>
            </a:pPr>
            <a:r>
              <a:rPr lang="cs-CZ" sz="2000" b="1" dirty="0" smtClean="0"/>
              <a:t>V </a:t>
            </a:r>
            <a:r>
              <a:rPr lang="cs-CZ" sz="2000" b="1" dirty="0"/>
              <a:t>rámci </a:t>
            </a:r>
            <a:r>
              <a:rPr lang="cs-CZ" sz="2000" b="1" dirty="0" smtClean="0"/>
              <a:t>kapitoly 1.1.3 </a:t>
            </a:r>
            <a:r>
              <a:rPr lang="cs-CZ" sz="2000" b="1" dirty="0"/>
              <a:t>lze také hradit</a:t>
            </a:r>
            <a:r>
              <a:rPr lang="cs-CZ" sz="2000" b="1" dirty="0" smtClean="0"/>
              <a:t>:</a:t>
            </a:r>
          </a:p>
          <a:p>
            <a:pPr marL="0" indent="0">
              <a:lnSpc>
                <a:spcPct val="80000"/>
              </a:lnSpc>
              <a:spcBef>
                <a:spcPts val="0"/>
              </a:spcBef>
              <a:spcAft>
                <a:spcPts val="0"/>
              </a:spcAft>
              <a:buNone/>
              <a:defRPr/>
            </a:pPr>
            <a:endParaRPr lang="cs-CZ" sz="1800" b="1" dirty="0" smtClean="0"/>
          </a:p>
          <a:p>
            <a:pPr algn="just">
              <a:defRPr/>
            </a:pPr>
            <a:r>
              <a:rPr lang="cs-CZ" sz="2000" b="1" dirty="0"/>
              <a:t>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r>
              <a:rPr lang="cs-CZ" dirty="0" smtClean="0"/>
              <a:t>)</a:t>
            </a:r>
          </a:p>
          <a:p>
            <a:pPr algn="just">
              <a:lnSpc>
                <a:spcPct val="100000"/>
              </a:lnSpc>
              <a:spcBef>
                <a:spcPts val="0"/>
              </a:spcBef>
              <a:spcAft>
                <a:spcPts val="0"/>
              </a:spcAft>
              <a:defRPr/>
            </a:pPr>
            <a:endParaRPr lang="cs-CZ" sz="2000" b="1" dirty="0"/>
          </a:p>
          <a:p>
            <a:pPr algn="just">
              <a:defRPr/>
            </a:pPr>
            <a:r>
              <a:rPr lang="cs-CZ" sz="2000" b="1" dirty="0" smtClean="0"/>
              <a:t>Odpisy </a:t>
            </a:r>
            <a:r>
              <a:rPr lang="cs-CZ" sz="2000" b="1" dirty="0"/>
              <a:t>(daňové</a:t>
            </a:r>
            <a:r>
              <a:rPr lang="cs-CZ" sz="2000" b="1" dirty="0" smtClean="0"/>
              <a:t>)</a:t>
            </a:r>
            <a:endParaRPr lang="cs-CZ" sz="2000" b="1" dirty="0"/>
          </a:p>
          <a:p>
            <a:pPr lvl="1" algn="just">
              <a:lnSpc>
                <a:spcPct val="100000"/>
              </a:lnSpc>
              <a:spcBef>
                <a:spcPts val="0"/>
              </a:spcBef>
              <a:spcAft>
                <a:spcPts val="0"/>
              </a:spcAft>
            </a:pPr>
            <a:r>
              <a:rPr lang="cs-CZ" dirty="0"/>
              <a:t>Dlouhodobého hmotného a nehmotného majetku používaného </a:t>
            </a:r>
            <a:r>
              <a:rPr lang="cs-CZ" dirty="0" smtClean="0"/>
              <a:t/>
            </a:r>
            <a:br>
              <a:rPr lang="cs-CZ" dirty="0" smtClean="0"/>
            </a:br>
            <a:r>
              <a:rPr lang="cs-CZ" dirty="0" smtClean="0"/>
              <a:t>pro </a:t>
            </a:r>
            <a:r>
              <a:rPr lang="cs-CZ" dirty="0"/>
              <a:t>účely </a:t>
            </a:r>
            <a:r>
              <a:rPr lang="cs-CZ" dirty="0" smtClean="0"/>
              <a:t>projektu, které využívá CS</a:t>
            </a:r>
            <a:endParaRPr lang="cs-CZ" dirty="0"/>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a:t>
            </a:r>
            <a:r>
              <a:rPr lang="cs-CZ" dirty="0" smtClean="0"/>
              <a:t>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8677581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smtClean="0"/>
              <a:t>1.1.4 Nákup </a:t>
            </a:r>
            <a:r>
              <a:rPr lang="cs-CZ" sz="2000" b="1" dirty="0"/>
              <a:t>služeb</a:t>
            </a:r>
          </a:p>
          <a:p>
            <a:pPr marL="0" indent="0" algn="just">
              <a:lnSpc>
                <a:spcPct val="100000"/>
              </a:lnSpc>
              <a:spcBef>
                <a:spcPts val="0"/>
              </a:spcBef>
              <a:spcAft>
                <a:spcPts val="0"/>
              </a:spcAft>
              <a:buNone/>
            </a:pPr>
            <a:r>
              <a:rPr lang="cs-CZ" altLang="cs-CZ" sz="2000" dirty="0" smtClean="0"/>
              <a:t>Dodání </a:t>
            </a:r>
            <a:r>
              <a:rPr lang="cs-CZ" altLang="cs-CZ" sz="2000" dirty="0"/>
              <a:t>služby musí být nezbytné k realizaci projektu a musí vytvářet novou </a:t>
            </a:r>
            <a:r>
              <a:rPr lang="cs-CZ" altLang="cs-CZ" sz="2000" dirty="0" smtClean="0"/>
              <a:t>hodnotu </a:t>
            </a:r>
          </a:p>
          <a:p>
            <a:pPr algn="just">
              <a:lnSpc>
                <a:spcPct val="100000"/>
              </a:lnSpc>
              <a:spcBef>
                <a:spcPts val="0"/>
              </a:spcBef>
              <a:spcAft>
                <a:spcPts val="0"/>
              </a:spcAft>
            </a:pPr>
            <a:r>
              <a:rPr lang="cs-CZ" sz="2000" dirty="0" smtClean="0"/>
              <a:t>zpracování </a:t>
            </a:r>
            <a:r>
              <a:rPr lang="cs-CZ" sz="2000" dirty="0"/>
              <a:t>analýz, průzkumů, </a:t>
            </a:r>
            <a:r>
              <a:rPr lang="cs-CZ" sz="2000" dirty="0" smtClean="0"/>
              <a:t>studií</a:t>
            </a:r>
            <a:endParaRPr lang="cs-CZ" sz="2000" dirty="0"/>
          </a:p>
          <a:p>
            <a:pPr algn="just">
              <a:lnSpc>
                <a:spcPct val="100000"/>
              </a:lnSpc>
              <a:spcBef>
                <a:spcPts val="0"/>
              </a:spcBef>
              <a:spcAft>
                <a:spcPts val="0"/>
              </a:spcAft>
            </a:pPr>
            <a:r>
              <a:rPr lang="cs-CZ" sz="2000" dirty="0" smtClean="0"/>
              <a:t>lektorské služby</a:t>
            </a:r>
            <a:endParaRPr lang="cs-CZ" sz="2000" dirty="0"/>
          </a:p>
          <a:p>
            <a:pPr algn="just">
              <a:lnSpc>
                <a:spcPct val="100000"/>
              </a:lnSpc>
              <a:spcBef>
                <a:spcPts val="0"/>
              </a:spcBef>
              <a:spcAft>
                <a:spcPts val="0"/>
              </a:spcAft>
            </a:pPr>
            <a:r>
              <a:rPr lang="cs-CZ" sz="2000" dirty="0" smtClean="0"/>
              <a:t>školení </a:t>
            </a:r>
            <a:r>
              <a:rPr lang="cs-CZ" sz="2000" dirty="0"/>
              <a:t>a </a:t>
            </a:r>
            <a:r>
              <a:rPr lang="cs-CZ" sz="2000" dirty="0" smtClean="0"/>
              <a:t>kurzy</a:t>
            </a:r>
            <a:endParaRPr lang="cs-CZ" sz="2000" dirty="0"/>
          </a:p>
          <a:p>
            <a:pPr algn="just">
              <a:lnSpc>
                <a:spcPct val="100000"/>
              </a:lnSpc>
              <a:spcBef>
                <a:spcPts val="0"/>
              </a:spcBef>
              <a:spcAft>
                <a:spcPts val="0"/>
              </a:spcAft>
            </a:pPr>
            <a:r>
              <a:rPr lang="cs-CZ" sz="2000" dirty="0" smtClean="0"/>
              <a:t>vytvoření </a:t>
            </a:r>
            <a:r>
              <a:rPr lang="cs-CZ" sz="2000" dirty="0"/>
              <a:t>nových publikací, školicích materiálů nebo manuálů, </a:t>
            </a:r>
            <a:r>
              <a:rPr lang="cs-CZ" sz="2000" dirty="0" smtClean="0"/>
              <a:t>CD/DVD…</a:t>
            </a:r>
            <a:endParaRPr lang="cs-CZ" sz="2000" dirty="0"/>
          </a:p>
          <a:p>
            <a:pPr algn="just">
              <a:lnSpc>
                <a:spcPct val="100000"/>
              </a:lnSpc>
              <a:spcBef>
                <a:spcPts val="0"/>
              </a:spcBef>
              <a:spcAft>
                <a:spcPts val="0"/>
              </a:spcAft>
            </a:pPr>
            <a:r>
              <a:rPr lang="cs-CZ" sz="2000" dirty="0" smtClean="0"/>
              <a:t>pronájem </a:t>
            </a:r>
            <a:r>
              <a:rPr lang="cs-CZ" sz="2000" dirty="0"/>
              <a:t>prostor pro práci s </a:t>
            </a:r>
            <a:r>
              <a:rPr lang="cs-CZ" sz="2000" dirty="0" smtClean="0"/>
              <a:t>CS </a:t>
            </a:r>
            <a:r>
              <a:rPr lang="cs-CZ" sz="2000" dirty="0"/>
              <a:t>(např. pronájem </a:t>
            </a:r>
            <a:r>
              <a:rPr lang="cs-CZ" sz="2000" dirty="0" smtClean="0"/>
              <a:t>učebny)</a:t>
            </a:r>
          </a:p>
          <a:p>
            <a:pPr algn="just">
              <a:lnSpc>
                <a:spcPct val="100000"/>
              </a:lnSpc>
              <a:spcBef>
                <a:spcPts val="0"/>
              </a:spcBef>
              <a:spcAft>
                <a:spcPts val="0"/>
              </a:spcAft>
            </a:pPr>
            <a:endParaRPr lang="cs-CZ" sz="2000" dirty="0" smtClean="0"/>
          </a:p>
          <a:p>
            <a:pPr marL="0" indent="0" algn="just">
              <a:lnSpc>
                <a:spcPct val="100000"/>
              </a:lnSpc>
              <a:spcBef>
                <a:spcPts val="0"/>
              </a:spcBef>
              <a:buNone/>
            </a:pPr>
            <a:r>
              <a:rPr lang="cs-CZ" sz="2000" b="1" dirty="0"/>
              <a:t>1.1.5 Drobné stavební </a:t>
            </a:r>
            <a:r>
              <a:rPr lang="cs-CZ" sz="2000" b="1" dirty="0" smtClean="0"/>
              <a:t>úpravy</a:t>
            </a:r>
            <a:endParaRPr lang="cs-CZ" sz="2000" b="1" dirty="0"/>
          </a:p>
          <a:p>
            <a:pPr algn="just">
              <a:lnSpc>
                <a:spcPct val="100000"/>
              </a:lnSpc>
              <a:spcBef>
                <a:spcPts val="0"/>
              </a:spcBef>
            </a:pPr>
            <a:r>
              <a:rPr lang="cs-CZ" sz="2000" dirty="0" smtClean="0"/>
              <a:t>Cena </a:t>
            </a:r>
            <a:r>
              <a:rPr lang="cs-CZ" sz="2000" dirty="0"/>
              <a:t>všech dokončených stavebních úprav v jednom zdaňovacím období, která nepřesáhne v úhrnu </a:t>
            </a:r>
            <a:r>
              <a:rPr lang="cs-CZ" sz="2000" b="1" dirty="0"/>
              <a:t>40.000 Kč </a:t>
            </a:r>
            <a:r>
              <a:rPr lang="cs-CZ" sz="2000" dirty="0"/>
              <a:t>na každou jednotlivou účetní položku </a:t>
            </a:r>
            <a:r>
              <a:rPr lang="cs-CZ" sz="2000" dirty="0" smtClean="0"/>
              <a:t>majetku</a:t>
            </a:r>
            <a:endParaRPr lang="cs-CZ" sz="2000" dirty="0"/>
          </a:p>
          <a:p>
            <a:pPr algn="just">
              <a:lnSpc>
                <a:spcPct val="100000"/>
              </a:lnSpc>
              <a:spcBef>
                <a:spcPts val="0"/>
              </a:spcBef>
              <a:spcAft>
                <a:spcPts val="0"/>
              </a:spcAft>
            </a:pPr>
            <a:r>
              <a:rPr lang="cs-CZ" sz="2000" dirty="0" smtClean="0"/>
              <a:t>Např</a:t>
            </a:r>
            <a:r>
              <a:rPr lang="cs-CZ" sz="2000" dirty="0"/>
              <a:t>. úprava pracovního místa, které usnadní přístup osobám </a:t>
            </a:r>
            <a:r>
              <a:rPr lang="cs-CZ" sz="2000" dirty="0" smtClean="0"/>
              <a:t>zdravotně postiženým</a:t>
            </a:r>
            <a:endParaRPr lang="cs-CZ" sz="2000" dirty="0"/>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7829510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smtClean="0"/>
              <a:t>1.1.6 Přímá </a:t>
            </a:r>
            <a:r>
              <a:rPr lang="cs-CZ" sz="1800" b="1" dirty="0"/>
              <a:t>podpora pro </a:t>
            </a:r>
            <a:r>
              <a:rPr lang="cs-CZ" sz="1800" b="1" dirty="0" smtClean="0"/>
              <a:t>CS</a:t>
            </a:r>
          </a:p>
          <a:p>
            <a:pPr algn="just">
              <a:lnSpc>
                <a:spcPct val="150000"/>
              </a:lnSpc>
              <a:spcBef>
                <a:spcPts val="0"/>
              </a:spcBef>
              <a:spcAft>
                <a:spcPts val="0"/>
              </a:spcAft>
              <a:defRPr/>
            </a:pPr>
            <a:r>
              <a:rPr lang="cs-CZ" sz="1800" b="1" dirty="0" smtClean="0"/>
              <a:t>mzdy</a:t>
            </a:r>
            <a:r>
              <a:rPr lang="cs-CZ" sz="1800" dirty="0" smtClean="0"/>
              <a:t> zaměstnanců z CS (</a:t>
            </a:r>
            <a:r>
              <a:rPr lang="cs-CZ" sz="1800" dirty="0"/>
              <a:t>PS, DPČ, DPP ne) </a:t>
            </a:r>
            <a:r>
              <a:rPr lang="cs-CZ" sz="1800" dirty="0" smtClean="0"/>
              <a:t>– max. </a:t>
            </a:r>
            <a:r>
              <a:rPr lang="cs-CZ" sz="1800" dirty="0"/>
              <a:t>limit </a:t>
            </a:r>
            <a:r>
              <a:rPr lang="cs-CZ" sz="1800" dirty="0" smtClean="0"/>
              <a:t>stanovený </a:t>
            </a:r>
            <a:r>
              <a:rPr lang="cs-CZ" sz="1800" dirty="0"/>
              <a:t>pro měsíc práce zaměstnance </a:t>
            </a:r>
            <a:r>
              <a:rPr lang="cs-CZ" sz="1800" dirty="0" smtClean="0"/>
              <a:t>je ve výši </a:t>
            </a:r>
            <a:r>
              <a:rPr lang="cs-CZ" sz="1800" dirty="0"/>
              <a:t>trojnásobku minimální mzdy za měsíc </a:t>
            </a:r>
            <a:r>
              <a:rPr lang="cs-CZ" sz="1800" dirty="0" smtClean="0"/>
              <a:t/>
            </a:r>
            <a:br>
              <a:rPr lang="cs-CZ" sz="1800" dirty="0" smtClean="0"/>
            </a:br>
            <a:r>
              <a:rPr lang="cs-CZ" sz="1800" dirty="0" smtClean="0"/>
              <a:t>při </a:t>
            </a:r>
            <a:r>
              <a:rPr lang="cs-CZ" sz="1800" dirty="0"/>
              <a:t>40hodinové týdenní pracovní </a:t>
            </a:r>
            <a:r>
              <a:rPr lang="cs-CZ" sz="1800" dirty="0" smtClean="0"/>
              <a:t>době</a:t>
            </a:r>
            <a:endParaRPr lang="cs-CZ" sz="1800" dirty="0"/>
          </a:p>
          <a:p>
            <a:pPr algn="just">
              <a:lnSpc>
                <a:spcPct val="150000"/>
              </a:lnSpc>
              <a:spcBef>
                <a:spcPts val="0"/>
              </a:spcBef>
              <a:spcAft>
                <a:spcPts val="0"/>
              </a:spcAft>
              <a:defRPr/>
            </a:pPr>
            <a:r>
              <a:rPr lang="cs-CZ" sz="1800" b="1" dirty="0" smtClean="0"/>
              <a:t>cestovné</a:t>
            </a:r>
            <a:r>
              <a:rPr lang="cs-CZ" sz="1800" b="1" dirty="0"/>
              <a:t>, </a:t>
            </a:r>
            <a:r>
              <a:rPr lang="cs-CZ" sz="1800" b="1" dirty="0" smtClean="0"/>
              <a:t>ubytování a stravné </a:t>
            </a:r>
            <a:r>
              <a:rPr lang="cs-CZ" sz="1800" dirty="0"/>
              <a:t>při služebních cestách pro </a:t>
            </a:r>
            <a:r>
              <a:rPr lang="cs-CZ" sz="1800" dirty="0" smtClean="0"/>
              <a:t>CS</a:t>
            </a:r>
          </a:p>
          <a:p>
            <a:pPr algn="just">
              <a:lnSpc>
                <a:spcPct val="150000"/>
              </a:lnSpc>
              <a:spcBef>
                <a:spcPts val="0"/>
              </a:spcBef>
              <a:spcAft>
                <a:spcPts val="0"/>
              </a:spcAft>
              <a:defRPr/>
            </a:pPr>
            <a:r>
              <a:rPr lang="cs-CZ" sz="1800" b="1" dirty="0"/>
              <a:t>p</a:t>
            </a:r>
            <a:r>
              <a:rPr lang="cs-CZ" sz="1800" b="1" dirty="0" smtClean="0"/>
              <a:t>říspěvek na péči o dítě a další závislé osoby </a:t>
            </a:r>
            <a:r>
              <a:rPr lang="cs-CZ" sz="1800" dirty="0" smtClean="0"/>
              <a:t>– poskytuje se po dobu trvání školení nebo při nástupu nezaměstnané osoby do nového zaměstnání (v tomto případě se poskytuje po dobu max. 6 </a:t>
            </a:r>
            <a:r>
              <a:rPr lang="cs-CZ" sz="1800" dirty="0" err="1" smtClean="0"/>
              <a:t>měs</a:t>
            </a:r>
            <a:r>
              <a:rPr lang="cs-CZ" sz="1800" dirty="0" smtClean="0"/>
              <a:t>.)</a:t>
            </a:r>
          </a:p>
          <a:p>
            <a:pPr algn="just">
              <a:lnSpc>
                <a:spcPct val="150000"/>
              </a:lnSpc>
              <a:spcBef>
                <a:spcPts val="0"/>
              </a:spcBef>
              <a:spcAft>
                <a:spcPts val="0"/>
              </a:spcAft>
              <a:defRPr/>
            </a:pPr>
            <a:r>
              <a:rPr lang="cs-CZ" sz="1800" b="1" dirty="0"/>
              <a:t>p</a:t>
            </a:r>
            <a:r>
              <a:rPr lang="cs-CZ" sz="1800" b="1" dirty="0" smtClean="0"/>
              <a:t>říspěvek na zapracování </a:t>
            </a:r>
            <a:r>
              <a:rPr lang="cs-CZ" sz="1800" dirty="0" smtClean="0"/>
              <a:t>(</a:t>
            </a:r>
            <a:r>
              <a:rPr lang="cs-CZ" sz="1800" dirty="0"/>
              <a:t>dle zákona č. 435/2004 Sb., zákon </a:t>
            </a:r>
            <a:r>
              <a:rPr lang="cs-CZ" sz="1800" dirty="0" smtClean="0"/>
              <a:t/>
            </a:r>
            <a:br>
              <a:rPr lang="cs-CZ" sz="1800" dirty="0" smtClean="0"/>
            </a:br>
            <a:r>
              <a:rPr lang="cs-CZ" sz="1800" dirty="0" smtClean="0"/>
              <a:t>o zaměstnanosti) – poskytuje se po dobu max. 3 </a:t>
            </a:r>
            <a:r>
              <a:rPr lang="cs-CZ" sz="1800" dirty="0" err="1" smtClean="0"/>
              <a:t>měs</a:t>
            </a:r>
            <a:r>
              <a:rPr lang="cs-CZ" sz="1800" dirty="0" smtClean="0"/>
              <a:t>., nejvýše do poloviny minimální mzdy</a:t>
            </a:r>
            <a:endParaRPr lang="cs-CZ" sz="1800" dirty="0"/>
          </a:p>
          <a:p>
            <a:pPr algn="just">
              <a:lnSpc>
                <a:spcPct val="150000"/>
              </a:lnSpc>
              <a:spcBef>
                <a:spcPts val="0"/>
              </a:spcBef>
              <a:spcAft>
                <a:spcPts val="0"/>
              </a:spcAft>
              <a:defRPr/>
            </a:pPr>
            <a:r>
              <a:rPr lang="cs-CZ" sz="1800" b="1" dirty="0"/>
              <a:t>jiné nezbytné náklady </a:t>
            </a:r>
            <a:r>
              <a:rPr lang="cs-CZ" sz="1800" dirty="0"/>
              <a:t>pro CS pro realizování jejich aktivit </a:t>
            </a:r>
            <a:r>
              <a:rPr lang="cs-CZ" sz="1800" dirty="0" smtClean="0"/>
              <a:t>(prohlídka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347185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smtClean="0"/>
          </a:p>
          <a:p>
            <a:pPr marL="0" indent="0" algn="just">
              <a:lnSpc>
                <a:spcPct val="100000"/>
              </a:lnSpc>
              <a:buNone/>
            </a:pPr>
            <a:r>
              <a:rPr lang="cs-CZ" sz="2000" b="1" dirty="0" smtClean="0"/>
              <a:t>Investiční výdaje:</a:t>
            </a:r>
          </a:p>
          <a:p>
            <a:pPr algn="just">
              <a:lnSpc>
                <a:spcPct val="100000"/>
              </a:lnSpc>
            </a:pPr>
            <a:r>
              <a:rPr lang="cs-CZ" sz="2000" b="1" dirty="0" smtClean="0"/>
              <a:t>Pro </a:t>
            </a:r>
            <a:r>
              <a:rPr lang="cs-CZ" sz="2000" b="1" dirty="0"/>
              <a:t>projekty platí omezení, že podíl investičních výdajů v rámci celkových způsobilých výdajů nesmí být vyšší než 50 </a:t>
            </a:r>
            <a:r>
              <a:rPr lang="cs-CZ" sz="2000" b="1" dirty="0" smtClean="0"/>
              <a:t>%</a:t>
            </a:r>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spTree>
    <p:extLst>
      <p:ext uri="{BB962C8B-B14F-4D97-AF65-F5344CB8AC3E}">
        <p14:creationId xmlns:p14="http://schemas.microsoft.com/office/powerpoint/2010/main" val="6549855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endParaRPr lang="cs-CZ" sz="1800" b="1" dirty="0" smtClean="0"/>
          </a:p>
          <a:p>
            <a:pPr>
              <a:lnSpc>
                <a:spcPct val="100000"/>
              </a:lnSpc>
              <a:spcBef>
                <a:spcPts val="0"/>
              </a:spcBef>
              <a:spcAft>
                <a:spcPts val="0"/>
              </a:spcAft>
            </a:pPr>
            <a:endParaRPr lang="cs-CZ" sz="1800" dirty="0"/>
          </a:p>
          <a:p>
            <a:pPr algn="just">
              <a:lnSpc>
                <a:spcPct val="100000"/>
              </a:lnSpc>
              <a:spcBef>
                <a:spcPts val="0"/>
              </a:spcBef>
              <a:spcAft>
                <a:spcPts val="0"/>
              </a:spcAft>
            </a:pPr>
            <a:r>
              <a:rPr lang="cs-CZ" altLang="cs-CZ" sz="1800" b="1" dirty="0" smtClean="0"/>
              <a:t>Max. 25</a:t>
            </a:r>
            <a:r>
              <a:rPr lang="cs-CZ" altLang="cs-CZ" sz="1800" b="1" dirty="0"/>
              <a:t>% přímých způsobilých nákladů </a:t>
            </a:r>
            <a:r>
              <a:rPr lang="cs-CZ" altLang="cs-CZ" sz="1800" b="1" dirty="0" smtClean="0"/>
              <a:t>projektu</a:t>
            </a:r>
          </a:p>
          <a:p>
            <a:pPr algn="just">
              <a:lnSpc>
                <a:spcPct val="100000"/>
              </a:lnSpc>
              <a:spcBef>
                <a:spcPts val="0"/>
              </a:spcBef>
              <a:spcAft>
                <a:spcPts val="0"/>
              </a:spcAft>
            </a:pPr>
            <a:endParaRPr lang="cs-CZ" altLang="cs-CZ" sz="1800" b="1" dirty="0"/>
          </a:p>
          <a:p>
            <a:pPr algn="just">
              <a:lnSpc>
                <a:spcPct val="150000"/>
              </a:lnSpc>
              <a:spcBef>
                <a:spcPts val="0"/>
              </a:spcBef>
              <a:spcAft>
                <a:spcPts val="0"/>
              </a:spcAft>
            </a:pPr>
            <a:r>
              <a:rPr lang="cs-CZ" sz="1800" dirty="0"/>
              <a:t>administrativa, řízení projektu (včetně finančního), účetnictví, personalistika komunikační </a:t>
            </a:r>
            <a:r>
              <a:rPr lang="cs-CZ" sz="1800" dirty="0" smtClean="0"/>
              <a:t>a </a:t>
            </a:r>
            <a:r>
              <a:rPr lang="cs-CZ" sz="1800" dirty="0"/>
              <a:t>informační opatření, občerstvení a stravování a podpůrné </a:t>
            </a:r>
            <a:r>
              <a:rPr lang="cs-CZ" sz="1800" dirty="0" smtClean="0"/>
              <a:t>procesy </a:t>
            </a:r>
            <a:r>
              <a:rPr lang="cs-CZ" sz="1800" dirty="0"/>
              <a:t>pro provoz </a:t>
            </a:r>
            <a:r>
              <a:rPr lang="cs-CZ" sz="1800" dirty="0" smtClean="0"/>
              <a:t>projektu</a:t>
            </a:r>
            <a:endParaRPr lang="cs-CZ" sz="1800" dirty="0"/>
          </a:p>
          <a:p>
            <a:pPr algn="just">
              <a:lnSpc>
                <a:spcPct val="150000"/>
              </a:lnSpc>
              <a:spcBef>
                <a:spcPts val="0"/>
              </a:spcBef>
              <a:spcAft>
                <a:spcPts val="0"/>
              </a:spcAft>
            </a:pPr>
            <a:r>
              <a:rPr lang="cs-CZ" sz="1800" dirty="0"/>
              <a:t>cestovní náhrady spojené s pracovními cestami </a:t>
            </a:r>
            <a:r>
              <a:rPr lang="cs-CZ" sz="1800" dirty="0" smtClean="0"/>
              <a:t>RT</a:t>
            </a:r>
            <a:endParaRPr lang="cs-CZ" sz="1800" dirty="0"/>
          </a:p>
          <a:p>
            <a:pPr algn="just">
              <a:lnSpc>
                <a:spcPct val="150000"/>
              </a:lnSpc>
              <a:spcBef>
                <a:spcPts val="0"/>
              </a:spcBef>
              <a:spcAft>
                <a:spcPts val="0"/>
              </a:spcAft>
            </a:pPr>
            <a:r>
              <a:rPr lang="cs-CZ" sz="1800" dirty="0"/>
              <a:t>spotřební materiál, zařízení a vybavení (papír</a:t>
            </a:r>
            <a:r>
              <a:rPr lang="cs-CZ" sz="1800" dirty="0" smtClean="0"/>
              <a:t>…)</a:t>
            </a:r>
            <a:endParaRPr lang="cs-CZ" sz="1800" dirty="0"/>
          </a:p>
          <a:p>
            <a:pPr algn="just">
              <a:lnSpc>
                <a:spcPct val="150000"/>
              </a:lnSpc>
              <a:spcBef>
                <a:spcPts val="0"/>
              </a:spcBef>
              <a:spcAft>
                <a:spcPts val="0"/>
              </a:spcAft>
            </a:pPr>
            <a:r>
              <a:rPr lang="cs-CZ" sz="1800" dirty="0"/>
              <a:t>prostory pro realizaci projektu (nájemné, vodné, stočné, </a:t>
            </a:r>
            <a:r>
              <a:rPr lang="cs-CZ" sz="1800" dirty="0" smtClean="0"/>
              <a:t>energie…)</a:t>
            </a:r>
            <a:endParaRPr lang="cs-CZ" sz="1800" dirty="0"/>
          </a:p>
          <a:p>
            <a:pPr algn="just">
              <a:lnSpc>
                <a:spcPct val="150000"/>
              </a:lnSpc>
              <a:spcBef>
                <a:spcPts val="0"/>
              </a:spcBef>
              <a:spcAft>
                <a:spcPts val="0"/>
              </a:spcAft>
            </a:pPr>
            <a:r>
              <a:rPr lang="cs-CZ" sz="1800" dirty="0"/>
              <a:t>ostatní provozní výdaje (internet, poštovné, telefon</a:t>
            </a:r>
            <a:r>
              <a:rPr lang="cs-CZ" sz="1800" dirty="0" smtClean="0"/>
              <a:t>…)</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65</a:t>
            </a:fld>
            <a:endParaRPr lang="cs-CZ" dirty="0"/>
          </a:p>
        </p:txBody>
      </p:sp>
    </p:spTree>
    <p:extLst>
      <p:ext uri="{BB962C8B-B14F-4D97-AF65-F5344CB8AC3E}">
        <p14:creationId xmlns:p14="http://schemas.microsoft.com/office/powerpoint/2010/main" val="20390176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a:t>
            </a:r>
            <a:r>
              <a:rPr lang="cs-CZ" sz="1800" dirty="0" smtClean="0"/>
              <a:t>snížena</a:t>
            </a:r>
            <a:endParaRPr lang="cs-CZ" sz="1800" dirty="0"/>
          </a:p>
          <a:p>
            <a:pPr>
              <a:lnSpc>
                <a:spcPct val="100000"/>
              </a:lnSpc>
              <a:spcBef>
                <a:spcPts val="0"/>
              </a:spcBef>
              <a:spcAft>
                <a:spcPts val="0"/>
              </a:spcAft>
            </a:pPr>
            <a:endParaRPr lang="cs-CZ" sz="1800" dirty="0"/>
          </a:p>
          <a:p>
            <a:pPr>
              <a:lnSpc>
                <a:spcPct val="100000"/>
              </a:lnSpc>
              <a:spcBef>
                <a:spcPts val="0"/>
              </a:spcBef>
              <a:spcAft>
                <a:spcPts val="0"/>
              </a:spcAft>
            </a:pPr>
            <a:r>
              <a:rPr lang="cs-CZ" sz="1800" dirty="0" smtClean="0"/>
              <a:t>Podíly pro nepřímé náklady jsou sníženy pro projekty s objemem nákupu služeb v těchto intencích:</a:t>
            </a:r>
          </a:p>
          <a:p>
            <a:pPr>
              <a:lnSpc>
                <a:spcPct val="100000"/>
              </a:lnSpc>
              <a:spcBef>
                <a:spcPts val="0"/>
              </a:spcBef>
              <a:spcAft>
                <a:spcPts val="0"/>
              </a:spcAft>
            </a:pPr>
            <a:endParaRPr lang="cs-CZ" sz="14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a:t>
            </a:r>
            <a:r>
              <a:rPr lang="cs-CZ" sz="1800" b="1" dirty="0" smtClean="0"/>
              <a:t>výdaje</a:t>
            </a:r>
          </a:p>
          <a:p>
            <a:pPr marL="0" indent="0">
              <a:lnSpc>
                <a:spcPct val="100000"/>
              </a:lnSpc>
              <a:spcBef>
                <a:spcPts val="0"/>
              </a:spcBef>
              <a:spcAft>
                <a:spcPts val="0"/>
              </a:spcAft>
              <a:buNone/>
            </a:pPr>
            <a:endParaRPr lang="cs-CZ" sz="1800" b="1" dirty="0" smtClean="0"/>
          </a:p>
          <a:p>
            <a:pPr>
              <a:lnSpc>
                <a:spcPct val="100000"/>
              </a:lnSpc>
              <a:spcBef>
                <a:spcPts val="0"/>
              </a:spcBef>
              <a:spcAft>
                <a:spcPts val="0"/>
              </a:spcAft>
            </a:pPr>
            <a:r>
              <a:rPr lang="cs-CZ" sz="1800" dirty="0" smtClean="0"/>
              <a:t>Pro potřeby OPZ se v žádosti o podporu nevyplňují</a:t>
            </a:r>
            <a:endParaRPr lang="cs-CZ" sz="1800" b="1" dirty="0" smtClean="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smtClean="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66</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92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gn="just">
              <a:lnSpc>
                <a:spcPct val="100000"/>
              </a:lnSpc>
              <a:spcBef>
                <a:spcPts val="0"/>
              </a:spcBef>
            </a:pPr>
            <a:r>
              <a:rPr lang="cs-CZ" sz="1800" b="1" dirty="0" smtClean="0"/>
              <a:t>Příjmem </a:t>
            </a:r>
            <a:r>
              <a:rPr lang="cs-CZ" sz="1800" b="1" dirty="0"/>
              <a:t>projektu se </a:t>
            </a:r>
            <a:r>
              <a:rPr lang="cs-CZ" sz="1800" b="1" dirty="0" smtClean="0"/>
              <a:t>rozumí </a:t>
            </a:r>
            <a:r>
              <a:rPr lang="cs-CZ" sz="1800" dirty="0"/>
              <a:t>příjmy vygenerované projektem v době </a:t>
            </a:r>
            <a:r>
              <a:rPr lang="cs-CZ" sz="1800" dirty="0" smtClean="0"/>
              <a:t>realizace projektu </a:t>
            </a:r>
          </a:p>
          <a:p>
            <a:pPr algn="just">
              <a:lnSpc>
                <a:spcPct val="100000"/>
              </a:lnSpc>
              <a:spcBef>
                <a:spcPts val="0"/>
              </a:spcBef>
            </a:pPr>
            <a:r>
              <a:rPr lang="cs-CZ" sz="1800" dirty="0" smtClean="0"/>
              <a:t>Mezi </a:t>
            </a:r>
            <a:r>
              <a:rPr lang="cs-CZ" sz="1800" dirty="0"/>
              <a:t>příjmy projektu </a:t>
            </a:r>
            <a:r>
              <a:rPr lang="cs-CZ" sz="1800" b="1" dirty="0" smtClean="0"/>
              <a:t>patří</a:t>
            </a:r>
            <a:r>
              <a:rPr lang="cs-CZ" sz="1800" dirty="0"/>
              <a:t> </a:t>
            </a:r>
            <a:r>
              <a:rPr lang="cs-CZ" sz="1800" dirty="0" smtClean="0"/>
              <a:t>např. příjmy za poskytované služby (</a:t>
            </a:r>
            <a:r>
              <a:rPr lang="cs-CZ" sz="1800" dirty="0"/>
              <a:t>konferenční poplatky, poplatky za školení </a:t>
            </a:r>
            <a:r>
              <a:rPr lang="cs-CZ" sz="1800" dirty="0" smtClean="0"/>
              <a:t>apod.), příjmy za prodej výrobků, které vznikly v rámci projektu </a:t>
            </a:r>
            <a:r>
              <a:rPr lang="cs-CZ" sz="1800" dirty="0"/>
              <a:t>(tj. výrobků, na jejichž vznik byly vynaloženy výdaje projektu); </a:t>
            </a:r>
            <a:r>
              <a:rPr lang="cs-CZ" sz="1800" dirty="0" smtClean="0"/>
              <a:t>pronájem prostor, zařízení, softwaru atd. financovaných v rámci projektu atd.</a:t>
            </a:r>
          </a:p>
          <a:p>
            <a:pPr algn="just">
              <a:lnSpc>
                <a:spcPct val="100000"/>
              </a:lnSpc>
              <a:spcBef>
                <a:spcPts val="0"/>
              </a:spcBef>
            </a:pPr>
            <a:r>
              <a:rPr lang="cs-CZ" sz="1800" dirty="0" smtClean="0"/>
              <a:t>Příjmem projektu nikdy </a:t>
            </a:r>
            <a:r>
              <a:rPr lang="cs-CZ" sz="1800" b="1" dirty="0" smtClean="0"/>
              <a:t>nejsou</a:t>
            </a:r>
            <a:r>
              <a:rPr lang="cs-CZ" sz="1800" dirty="0" smtClean="0"/>
              <a:t> úroky z bankovního účtu, obdržené platby                      ze smluvních pokut, peněžní jistota</a:t>
            </a:r>
          </a:p>
          <a:p>
            <a:pPr algn="just">
              <a:lnSpc>
                <a:spcPct val="100000"/>
              </a:lnSpc>
              <a:spcBef>
                <a:spcPts val="0"/>
              </a:spcBef>
            </a:pPr>
            <a:r>
              <a:rPr lang="cs-CZ" sz="1800" b="1" dirty="0" smtClean="0"/>
              <a:t>Do žádosti o podporu </a:t>
            </a:r>
            <a:r>
              <a:rPr lang="cs-CZ" sz="1800" dirty="0" smtClean="0"/>
              <a:t>se uvádí pouze „</a:t>
            </a:r>
            <a:r>
              <a:rPr lang="cs-CZ" sz="1800" b="1" dirty="0" smtClean="0"/>
              <a:t>předpokládané čisté příjmy</a:t>
            </a:r>
            <a:r>
              <a:rPr lang="cs-CZ" sz="1800" dirty="0" smtClean="0"/>
              <a:t>“ </a:t>
            </a:r>
            <a:br>
              <a:rPr lang="cs-CZ" sz="1800" dirty="0" smtClean="0"/>
            </a:br>
            <a:r>
              <a:rPr lang="cs-CZ" sz="1800" dirty="0" smtClean="0"/>
              <a:t>do řádku „</a:t>
            </a:r>
            <a:r>
              <a:rPr lang="cs-CZ" sz="1800" b="1" dirty="0" smtClean="0"/>
              <a:t>Jiné peněžní příjmy</a:t>
            </a:r>
            <a:r>
              <a:rPr lang="cs-CZ" sz="1800" dirty="0" smtClean="0"/>
              <a:t>“ (v případě vyrovnávací platby vypočtené na listu ISKP přílohy 11A) – o tyto příjmy bude vždy snížena poskytnutá podpora ŘO</a:t>
            </a:r>
          </a:p>
          <a:p>
            <a:pPr algn="just">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a:t>
            </a:r>
            <a:r>
              <a:rPr lang="cs-CZ" sz="1800" dirty="0" smtClean="0"/>
              <a:t> (pokud příjemce má vlastní financování viz povinná míra spolufinancování)</a:t>
            </a:r>
          </a:p>
          <a:p>
            <a:pPr algn="just">
              <a:lnSpc>
                <a:spcPct val="100000"/>
              </a:lnSpc>
              <a:spcBef>
                <a:spcPts val="0"/>
              </a:spcBef>
            </a:pPr>
            <a:r>
              <a:rPr lang="cs-CZ" sz="1800" b="1" dirty="0" smtClean="0"/>
              <a:t>Nepředpokládané i předpokládané čisté příjmy </a:t>
            </a:r>
            <a:r>
              <a:rPr lang="cs-CZ" sz="1800" dirty="0" smtClean="0"/>
              <a:t>se budou reportovat průběžně ve Zprávách o realizaci projektu (</a:t>
            </a:r>
            <a:r>
              <a:rPr lang="cs-CZ" sz="1800" dirty="0" err="1" smtClean="0"/>
              <a:t>ZoR</a:t>
            </a:r>
            <a:r>
              <a:rPr lang="cs-CZ" sz="1800" dirty="0" smtClean="0"/>
              <a:t>)</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67</a:t>
            </a:fld>
            <a:endParaRPr lang="cs-CZ" dirty="0">
              <a:solidFill>
                <a:srgbClr val="084A8B"/>
              </a:solidFill>
            </a:endParaRPr>
          </a:p>
        </p:txBody>
      </p:sp>
    </p:spTree>
    <p:extLst>
      <p:ext uri="{BB962C8B-B14F-4D97-AF65-F5344CB8AC3E}">
        <p14:creationId xmlns:p14="http://schemas.microsoft.com/office/powerpoint/2010/main" val="1764469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časová </a:t>
            </a:r>
            <a:r>
              <a:rPr lang="cs-CZ" dirty="0"/>
              <a:t>způsobilost </a:t>
            </a:r>
            <a:r>
              <a:rPr lang="cs-CZ" dirty="0" smtClean="0"/>
              <a:t>výdajů</a:t>
            </a:r>
            <a:endParaRPr lang="cs-CZ" dirty="0"/>
          </a:p>
        </p:txBody>
      </p:sp>
      <p:sp>
        <p:nvSpPr>
          <p:cNvPr id="3" name="Zástupný symbol pro obsah 2"/>
          <p:cNvSpPr>
            <a:spLocks noGrp="1"/>
          </p:cNvSpPr>
          <p:nvPr>
            <p:ph idx="1"/>
          </p:nvPr>
        </p:nvSpPr>
        <p:spPr/>
        <p:txBody>
          <a:bodyPr/>
          <a:lstStyle/>
          <a:p>
            <a:r>
              <a:rPr lang="cs-CZ" sz="1800" b="1" dirty="0"/>
              <a:t>Náklady vzniklé v době realizace </a:t>
            </a:r>
            <a:r>
              <a:rPr lang="cs-CZ" sz="1800" b="1" dirty="0" smtClean="0"/>
              <a:t>projektu</a:t>
            </a:r>
            <a:endParaRPr lang="cs-CZ" sz="1800" b="1" dirty="0"/>
          </a:p>
          <a:p>
            <a:r>
              <a:rPr lang="cs-CZ" sz="1800" b="1" dirty="0"/>
              <a:t>Datum zahájení realizace projektu </a:t>
            </a:r>
            <a:r>
              <a:rPr lang="cs-CZ" sz="1800" dirty="0"/>
              <a:t>nesmí předcházet datu vyhlášení příslušné výzvy </a:t>
            </a:r>
            <a:r>
              <a:rPr lang="cs-CZ" sz="1800" dirty="0" smtClean="0"/>
              <a:t>MAS</a:t>
            </a:r>
            <a:endParaRPr lang="cs-CZ" sz="1800" dirty="0"/>
          </a:p>
          <a:p>
            <a:r>
              <a:rPr lang="cs-CZ" sz="1800" dirty="0" smtClean="0"/>
              <a:t>Nejzazší </a:t>
            </a:r>
            <a:r>
              <a:rPr lang="cs-CZ" sz="1800" dirty="0"/>
              <a:t>termín ukončení realizace </a:t>
            </a:r>
            <a:r>
              <a:rPr lang="cs-CZ" sz="1800" dirty="0" smtClean="0"/>
              <a:t>projektů: </a:t>
            </a:r>
            <a:r>
              <a:rPr lang="cs-CZ" sz="1800" b="1" dirty="0" smtClean="0"/>
              <a:t>31. 12. 2022</a:t>
            </a:r>
            <a:endParaRPr lang="cs-CZ" sz="1800"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68</a:t>
            </a:fld>
            <a:endParaRPr lang="cs-CZ" dirty="0"/>
          </a:p>
        </p:txBody>
      </p:sp>
    </p:spTree>
    <p:extLst>
      <p:ext uri="{BB962C8B-B14F-4D97-AF65-F5344CB8AC3E}">
        <p14:creationId xmlns:p14="http://schemas.microsoft.com/office/powerpoint/2010/main" val="2956597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75656" y="2204864"/>
            <a:ext cx="7272000" cy="730252"/>
          </a:xfrm>
        </p:spPr>
        <p:txBody>
          <a:bodyPr/>
          <a:lstStyle/>
          <a:p>
            <a:r>
              <a:rPr lang="cs-CZ" dirty="0"/>
              <a:t>Vznik nových a rozvoj existujících podnikatelských aktivit v oblasti sociálního podnikání</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683568" y="3429000"/>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210831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a:t>
            </a:r>
            <a:r>
              <a:rPr lang="cs-CZ" sz="1800" b="1" u="sng" cap="all" dirty="0" smtClean="0"/>
              <a:t>. </a:t>
            </a:r>
            <a:r>
              <a:rPr lang="cs-CZ" sz="1800" b="1" u="sng" cap="all" dirty="0"/>
              <a:t>Jak toho chceme dosáhnout</a:t>
            </a:r>
            <a:r>
              <a:rPr lang="cs-CZ" sz="1800" b="1" u="sng" cap="all" dirty="0" smtClean="0"/>
              <a:t>?</a:t>
            </a:r>
            <a:endParaRPr lang="cs-CZ" sz="1800" b="1" u="sng" cap="all" dirty="0"/>
          </a:p>
          <a:p>
            <a:pPr lvl="1">
              <a:lnSpc>
                <a:spcPct val="100000"/>
              </a:lnSpc>
              <a:spcBef>
                <a:spcPts val="0"/>
              </a:spcBef>
              <a:spcAft>
                <a:spcPts val="600"/>
              </a:spcAft>
            </a:pPr>
            <a:r>
              <a:rPr lang="cs-CZ" sz="1600" dirty="0" smtClean="0"/>
              <a:t>V </a:t>
            </a:r>
            <a:r>
              <a:rPr lang="cs-CZ" sz="1600" dirty="0"/>
              <a:t>rámci přípravy projektu je nutné </a:t>
            </a:r>
            <a:r>
              <a:rPr lang="cs-CZ" sz="1600" b="1" dirty="0"/>
              <a:t>definovat aktivity </a:t>
            </a:r>
            <a:r>
              <a:rPr lang="cs-CZ" sz="1600" dirty="0"/>
              <a:t>(strategii), kterými bude projekt realizován.</a:t>
            </a:r>
            <a:endParaRPr lang="cs-CZ" sz="1600" dirty="0" smtClean="0"/>
          </a:p>
          <a:p>
            <a:pPr lvl="1">
              <a:lnSpc>
                <a:spcPct val="100000"/>
              </a:lnSpc>
              <a:spcBef>
                <a:spcPts val="0"/>
              </a:spcBef>
              <a:spcAft>
                <a:spcPts val="600"/>
              </a:spcAft>
            </a:pPr>
            <a:r>
              <a:rPr lang="cs-CZ" sz="1600" b="1" dirty="0" smtClean="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smtClean="0"/>
              <a:t>Doporučení:</a:t>
            </a:r>
            <a:endParaRPr lang="cs-CZ" sz="1600" dirty="0"/>
          </a:p>
          <a:p>
            <a:pPr algn="just" hangingPunct="0">
              <a:lnSpc>
                <a:spcPct val="100000"/>
              </a:lnSpc>
              <a:spcBef>
                <a:spcPts val="0"/>
              </a:spcBef>
              <a:spcAft>
                <a:spcPts val="0"/>
              </a:spcAft>
            </a:pPr>
            <a:r>
              <a:rPr lang="cs-CZ" sz="1600" dirty="0" smtClean="0"/>
              <a:t>vedou </a:t>
            </a:r>
            <a:r>
              <a:rPr lang="cs-CZ" sz="1600" dirty="0"/>
              <a:t>k plnění cílů, jsou prostředkem, nástrojem, ne cílem </a:t>
            </a:r>
            <a:r>
              <a:rPr lang="cs-CZ" sz="1600" dirty="0" smtClean="0"/>
              <a:t>samotným,</a:t>
            </a:r>
            <a:endParaRPr lang="cs-CZ" sz="1600" dirty="0"/>
          </a:p>
          <a:p>
            <a:pPr algn="just" hangingPunct="0">
              <a:lnSpc>
                <a:spcPct val="100000"/>
              </a:lnSpc>
              <a:spcBef>
                <a:spcPts val="0"/>
              </a:spcBef>
              <a:spcAft>
                <a:spcPts val="0"/>
              </a:spcAft>
            </a:pPr>
            <a:r>
              <a:rPr lang="cs-CZ" sz="1600" dirty="0"/>
              <a:t>udržujte vazbu </a:t>
            </a:r>
            <a:r>
              <a:rPr lang="cs-CZ" sz="1600" b="1" dirty="0"/>
              <a:t>potřeby – cíle – </a:t>
            </a:r>
            <a:r>
              <a:rPr lang="cs-CZ" sz="1600" b="1" dirty="0" smtClean="0"/>
              <a:t>aktivity</a:t>
            </a:r>
            <a:r>
              <a:rPr lang="cs-CZ" sz="1600" dirty="0" smtClean="0"/>
              <a:t>,</a:t>
            </a:r>
            <a:endParaRPr lang="cs-CZ" sz="1600" dirty="0"/>
          </a:p>
          <a:p>
            <a:pPr algn="just" hangingPunct="0">
              <a:lnSpc>
                <a:spcPct val="100000"/>
              </a:lnSpc>
              <a:spcBef>
                <a:spcPts val="0"/>
              </a:spcBef>
              <a:spcAft>
                <a:spcPts val="0"/>
              </a:spcAft>
            </a:pPr>
            <a:r>
              <a:rPr lang="cs-CZ" sz="1600" dirty="0"/>
              <a:t>v projektu nemají co dělat aktivity, u kterých neprokážete, že slouží k naplnění cílů, </a:t>
            </a:r>
            <a:r>
              <a:rPr lang="cs-CZ" sz="1600" dirty="0" smtClean="0"/>
              <a:t/>
            </a:r>
            <a:br>
              <a:rPr lang="cs-CZ" sz="1600" dirty="0" smtClean="0"/>
            </a:br>
            <a:r>
              <a:rPr lang="cs-CZ" sz="1600" dirty="0" smtClean="0"/>
              <a:t>ať </a:t>
            </a:r>
            <a:r>
              <a:rPr lang="cs-CZ" sz="1600" dirty="0"/>
              <a:t>už přímo nebo </a:t>
            </a:r>
            <a:r>
              <a:rPr lang="cs-CZ" sz="1600" dirty="0" smtClean="0"/>
              <a:t>podpůrně,</a:t>
            </a:r>
            <a:endParaRPr lang="cs-CZ" sz="1600" dirty="0"/>
          </a:p>
          <a:p>
            <a:pPr algn="just" hangingPunct="0">
              <a:lnSpc>
                <a:spcPct val="100000"/>
              </a:lnSpc>
              <a:spcBef>
                <a:spcPts val="0"/>
              </a:spcBef>
              <a:spcAft>
                <a:spcPts val="0"/>
              </a:spcAft>
            </a:pPr>
            <a:r>
              <a:rPr lang="cs-CZ" sz="1600" dirty="0"/>
              <a:t>tvoří tělo </a:t>
            </a:r>
            <a:r>
              <a:rPr lang="cs-CZ" sz="1600" dirty="0" smtClean="0"/>
              <a:t>projektu,</a:t>
            </a:r>
            <a:endParaRPr lang="cs-CZ" sz="1600" dirty="0"/>
          </a:p>
          <a:p>
            <a:pPr algn="just" hangingPunct="0">
              <a:lnSpc>
                <a:spcPct val="100000"/>
              </a:lnSpc>
              <a:spcBef>
                <a:spcPts val="0"/>
              </a:spcBef>
              <a:spcAft>
                <a:spcPts val="0"/>
              </a:spcAft>
            </a:pPr>
            <a:r>
              <a:rPr lang="cs-CZ" sz="1600" dirty="0"/>
              <a:t>to, co se bude vlastně s cílovou skupinou a pro cílovou skupinu </a:t>
            </a:r>
            <a:r>
              <a:rPr lang="cs-CZ" sz="1600" dirty="0" smtClean="0"/>
              <a:t>dělat, </a:t>
            </a:r>
            <a:endParaRPr lang="cs-CZ" sz="1600" dirty="0"/>
          </a:p>
          <a:p>
            <a:pPr algn="just" hangingPunct="0">
              <a:lnSpc>
                <a:spcPct val="100000"/>
              </a:lnSpc>
              <a:spcBef>
                <a:spcPts val="0"/>
              </a:spcBef>
              <a:spcAft>
                <a:spcPts val="0"/>
              </a:spcAft>
            </a:pPr>
            <a:r>
              <a:rPr lang="cs-CZ" sz="1600" dirty="0"/>
              <a:t>konkrétní rozpis prací: kdo, kdy, co, jak, s kým, kde, jak často bude </a:t>
            </a:r>
            <a:r>
              <a:rPr lang="cs-CZ" sz="1600" dirty="0" smtClean="0"/>
              <a:t>dělat, </a:t>
            </a:r>
            <a:endParaRPr lang="cs-CZ" sz="1600" dirty="0"/>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a:t>
            </a:r>
            <a:r>
              <a:rPr lang="cs-CZ" sz="1600" dirty="0" smtClean="0"/>
              <a:t>), </a:t>
            </a:r>
            <a:endParaRPr lang="cs-CZ" sz="1600" dirty="0"/>
          </a:p>
          <a:p>
            <a:pPr algn="just" hangingPunct="0">
              <a:lnSpc>
                <a:spcPct val="100000"/>
              </a:lnSpc>
              <a:spcBef>
                <a:spcPts val="0"/>
              </a:spcBef>
              <a:spcAft>
                <a:spcPts val="0"/>
              </a:spcAft>
            </a:pPr>
            <a:r>
              <a:rPr lang="cs-CZ" sz="1600" dirty="0"/>
              <a:t>např. pracovní a bilanční diagnostika, pořádání příměstských táborů pro děti pracujících </a:t>
            </a:r>
            <a:r>
              <a:rPr lang="cs-CZ" sz="1600" dirty="0" smtClean="0"/>
              <a:t>rodičů.</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27240199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Sociální podnikání</a:t>
            </a:r>
            <a:endParaRPr lang="cs-CZ" dirty="0"/>
          </a:p>
        </p:txBody>
      </p:sp>
      <p:sp>
        <p:nvSpPr>
          <p:cNvPr id="3" name="Zástupný symbol pro obsah 2"/>
          <p:cNvSpPr>
            <a:spLocks noGrp="1"/>
          </p:cNvSpPr>
          <p:nvPr>
            <p:ph idx="1"/>
          </p:nvPr>
        </p:nvSpPr>
        <p:spPr>
          <a:xfrm>
            <a:off x="395536" y="1340768"/>
            <a:ext cx="8064000" cy="4392008"/>
          </a:xfrm>
        </p:spPr>
        <p:txBody>
          <a:bodyPr/>
          <a:lstStyle/>
          <a:p>
            <a:r>
              <a:rPr lang="cs-CZ" dirty="0"/>
              <a:t>P</a:t>
            </a:r>
            <a:r>
              <a:rPr lang="cs-CZ" dirty="0" smtClean="0"/>
              <a:t>odnikatelské </a:t>
            </a:r>
            <a:r>
              <a:rPr lang="cs-CZ" dirty="0"/>
              <a:t>aktivity prospívající společnosti </a:t>
            </a:r>
            <a:r>
              <a:rPr lang="cs-CZ" dirty="0" smtClean="0"/>
              <a:t/>
            </a:r>
            <a:br>
              <a:rPr lang="cs-CZ" dirty="0" smtClean="0"/>
            </a:br>
            <a:r>
              <a:rPr lang="cs-CZ" dirty="0" smtClean="0"/>
              <a:t>a </a:t>
            </a:r>
            <a:r>
              <a:rPr lang="cs-CZ" dirty="0"/>
              <a:t>životnímu </a:t>
            </a:r>
            <a:r>
              <a:rPr lang="cs-CZ" dirty="0" smtClean="0"/>
              <a:t>prostředí</a:t>
            </a:r>
            <a:endParaRPr lang="cs-CZ" dirty="0"/>
          </a:p>
          <a:p>
            <a:r>
              <a:rPr lang="cs-CZ" dirty="0"/>
              <a:t>V</a:t>
            </a:r>
            <a:r>
              <a:rPr lang="cs-CZ" dirty="0" smtClean="0"/>
              <a:t>ytváří </a:t>
            </a:r>
            <a:r>
              <a:rPr lang="cs-CZ" dirty="0"/>
              <a:t>pracovní příležitosti pro osoby se </a:t>
            </a:r>
            <a:r>
              <a:rPr lang="cs-CZ" dirty="0" smtClean="0"/>
              <a:t>znevýhodněním </a:t>
            </a:r>
            <a:r>
              <a:rPr lang="cs-CZ" dirty="0"/>
              <a:t>na trhu </a:t>
            </a:r>
            <a:r>
              <a:rPr lang="cs-CZ" dirty="0" smtClean="0"/>
              <a:t>práce a</a:t>
            </a:r>
            <a:r>
              <a:rPr lang="cs-CZ" dirty="0"/>
              <a:t> </a:t>
            </a:r>
            <a:r>
              <a:rPr lang="cs-CZ" dirty="0" smtClean="0"/>
              <a:t>hraje </a:t>
            </a:r>
            <a:r>
              <a:rPr lang="cs-CZ" dirty="0"/>
              <a:t>důležitou roli </a:t>
            </a:r>
            <a:r>
              <a:rPr lang="cs-CZ" dirty="0" smtClean="0"/>
              <a:t/>
            </a:r>
            <a:br>
              <a:rPr lang="cs-CZ" dirty="0" smtClean="0"/>
            </a:br>
            <a:r>
              <a:rPr lang="cs-CZ" dirty="0" smtClean="0"/>
              <a:t>v </a:t>
            </a:r>
            <a:r>
              <a:rPr lang="cs-CZ" dirty="0"/>
              <a:t>místním rozvoji</a:t>
            </a:r>
          </a:p>
          <a:p>
            <a:r>
              <a:rPr lang="cs-CZ" dirty="0"/>
              <a:t>Z</a:t>
            </a:r>
            <a:r>
              <a:rPr lang="cs-CZ" dirty="0" smtClean="0"/>
              <a:t>apojení </a:t>
            </a:r>
            <a:r>
              <a:rPr lang="cs-CZ" dirty="0"/>
              <a:t>lokálních </a:t>
            </a:r>
            <a:r>
              <a:rPr lang="cs-CZ" dirty="0" err="1"/>
              <a:t>stakeholderů</a:t>
            </a:r>
            <a:r>
              <a:rPr lang="cs-CZ" dirty="0"/>
              <a:t> </a:t>
            </a:r>
            <a:r>
              <a:rPr lang="cs-CZ" dirty="0" smtClean="0"/>
              <a:t>do činnosti </a:t>
            </a:r>
            <a:r>
              <a:rPr lang="cs-CZ" dirty="0"/>
              <a:t>sociálního </a:t>
            </a:r>
            <a:r>
              <a:rPr lang="cs-CZ" dirty="0" smtClean="0"/>
              <a:t>podniku</a:t>
            </a:r>
            <a:endParaRPr lang="cs-CZ" dirty="0"/>
          </a:p>
          <a:p>
            <a:r>
              <a:rPr lang="cs-CZ" dirty="0"/>
              <a:t>N</a:t>
            </a:r>
            <a:r>
              <a:rPr lang="cs-CZ" dirty="0" smtClean="0"/>
              <a:t>aplňuje </a:t>
            </a:r>
            <a:r>
              <a:rPr lang="cs-CZ" dirty="0"/>
              <a:t>veřejně prospěšný cíl, který je formulován </a:t>
            </a:r>
            <a:r>
              <a:rPr lang="cs-CZ" dirty="0" smtClean="0"/>
              <a:t/>
            </a:r>
            <a:br>
              <a:rPr lang="cs-CZ" dirty="0" smtClean="0"/>
            </a:br>
            <a:r>
              <a:rPr lang="cs-CZ" dirty="0" smtClean="0"/>
              <a:t>v </a:t>
            </a:r>
            <a:r>
              <a:rPr lang="cs-CZ" dirty="0"/>
              <a:t>zakládacích </a:t>
            </a:r>
            <a:r>
              <a:rPr lang="cs-CZ" dirty="0" smtClean="0"/>
              <a:t>dokumentech</a:t>
            </a:r>
          </a:p>
          <a:p>
            <a:r>
              <a:rPr lang="cs-CZ" dirty="0"/>
              <a:t>D</a:t>
            </a:r>
            <a:r>
              <a:rPr lang="cs-CZ" dirty="0" smtClean="0"/>
              <a:t>osahování </a:t>
            </a:r>
            <a:r>
              <a:rPr lang="cs-CZ" dirty="0"/>
              <a:t>zisku i zvyšování veřejného </a:t>
            </a:r>
            <a:r>
              <a:rPr lang="cs-CZ" dirty="0" smtClean="0"/>
              <a:t>prospěchu</a:t>
            </a:r>
          </a:p>
          <a:p>
            <a:r>
              <a:rPr lang="cs-CZ" dirty="0"/>
              <a:t>V</a:t>
            </a:r>
            <a:r>
              <a:rPr lang="cs-CZ" dirty="0" smtClean="0"/>
              <a:t>zniká </a:t>
            </a:r>
            <a:r>
              <a:rPr lang="cs-CZ" dirty="0"/>
              <a:t>a rozvíjí se na konceptu tzv. trojího prospěchu </a:t>
            </a:r>
            <a:r>
              <a:rPr lang="cs-CZ" dirty="0" smtClean="0"/>
              <a:t>- ekonomického</a:t>
            </a:r>
            <a:r>
              <a:rPr lang="cs-CZ" dirty="0"/>
              <a:t>, sociálního a </a:t>
            </a:r>
            <a:r>
              <a:rPr lang="cs-CZ" dirty="0" smtClean="0"/>
              <a:t>environmentálního</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Tree>
    <p:extLst>
      <p:ext uri="{BB962C8B-B14F-4D97-AF65-F5344CB8AC3E}">
        <p14:creationId xmlns:p14="http://schemas.microsoft.com/office/powerpoint/2010/main" val="936497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Cílové skupiny</a:t>
            </a:r>
            <a:endParaRPr lang="cs-CZ" dirty="0"/>
          </a:p>
        </p:txBody>
      </p:sp>
      <p:sp>
        <p:nvSpPr>
          <p:cNvPr id="3" name="Zástupný symbol pro obsah 2"/>
          <p:cNvSpPr>
            <a:spLocks noGrp="1"/>
          </p:cNvSpPr>
          <p:nvPr>
            <p:ph idx="1"/>
          </p:nvPr>
        </p:nvSpPr>
        <p:spPr>
          <a:xfrm>
            <a:off x="467544" y="1484784"/>
            <a:ext cx="7992440" cy="4896544"/>
          </a:xfrm>
        </p:spPr>
        <p:txBody>
          <a:bodyPr/>
          <a:lstStyle/>
          <a:p>
            <a:pPr marL="0" indent="0">
              <a:buNone/>
            </a:pPr>
            <a:r>
              <a:rPr lang="cs-CZ" b="1" dirty="0" smtClean="0"/>
              <a:t>Integrační sociální podnik:</a:t>
            </a:r>
          </a:p>
          <a:p>
            <a:r>
              <a:rPr lang="cs-CZ" dirty="0" smtClean="0"/>
              <a:t>Osoby dlouhodobě či opakovaně nezaměstnané </a:t>
            </a:r>
          </a:p>
          <a:p>
            <a:r>
              <a:rPr lang="cs-CZ" dirty="0" smtClean="0"/>
              <a:t>Osoby </a:t>
            </a:r>
            <a:r>
              <a:rPr lang="cs-CZ" dirty="0"/>
              <a:t>se zdravotním postižením</a:t>
            </a:r>
          </a:p>
          <a:p>
            <a:r>
              <a:rPr lang="cs-CZ" dirty="0" smtClean="0"/>
              <a:t>Osoby </a:t>
            </a:r>
            <a:r>
              <a:rPr lang="cs-CZ" dirty="0"/>
              <a:t>v nebo po výkonu trestu </a:t>
            </a:r>
            <a:endParaRPr lang="cs-CZ" dirty="0" smtClean="0"/>
          </a:p>
          <a:p>
            <a:r>
              <a:rPr lang="cs-CZ" dirty="0" smtClean="0"/>
              <a:t>Osoby opouštějící institucionální zařízení</a:t>
            </a:r>
          </a:p>
          <a:p>
            <a:r>
              <a:rPr lang="cs-CZ" dirty="0" smtClean="0"/>
              <a:t>Osoby pečující o malé děti</a:t>
            </a:r>
          </a:p>
          <a:p>
            <a:r>
              <a:rPr lang="cs-CZ" dirty="0"/>
              <a:t>Osoby pečující o jiné závislé </a:t>
            </a:r>
            <a:r>
              <a:rPr lang="cs-CZ" dirty="0" smtClean="0"/>
              <a:t>osoby</a:t>
            </a:r>
          </a:p>
          <a:p>
            <a:r>
              <a:rPr lang="cs-CZ" dirty="0" smtClean="0"/>
              <a:t>Osoby ohrožené vícenásobnými riziky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7751818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žadatelů</a:t>
            </a:r>
            <a:endParaRPr lang="cs-CZ" dirty="0"/>
          </a:p>
        </p:txBody>
      </p:sp>
      <p:sp>
        <p:nvSpPr>
          <p:cNvPr id="3" name="Zástupný symbol pro obsah 2"/>
          <p:cNvSpPr>
            <a:spLocks noGrp="1"/>
          </p:cNvSpPr>
          <p:nvPr>
            <p:ph idx="1"/>
          </p:nvPr>
        </p:nvSpPr>
        <p:spPr/>
        <p:txBody>
          <a:bodyPr/>
          <a:lstStyle/>
          <a:p>
            <a:r>
              <a:rPr lang="cs-CZ" dirty="0" smtClean="0"/>
              <a:t>OSVČ</a:t>
            </a:r>
          </a:p>
          <a:p>
            <a:endParaRPr lang="cs-CZ" dirty="0" smtClean="0"/>
          </a:p>
          <a:p>
            <a:r>
              <a:rPr lang="cs-CZ" dirty="0" smtClean="0"/>
              <a:t>Obchodní korporace</a:t>
            </a:r>
          </a:p>
          <a:p>
            <a:endParaRPr lang="cs-CZ" dirty="0" smtClean="0"/>
          </a:p>
          <a:p>
            <a:r>
              <a:rPr lang="cs-CZ" dirty="0" smtClean="0"/>
              <a:t>NNO</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72</a:t>
            </a:fld>
            <a:endParaRPr lang="cs-CZ" dirty="0"/>
          </a:p>
        </p:txBody>
      </p:sp>
    </p:spTree>
    <p:extLst>
      <p:ext uri="{BB962C8B-B14F-4D97-AF65-F5344CB8AC3E}">
        <p14:creationId xmlns:p14="http://schemas.microsoft.com/office/powerpoint/2010/main" val="3121107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partnerů</a:t>
            </a:r>
            <a:endParaRPr lang="cs-CZ" dirty="0"/>
          </a:p>
        </p:txBody>
      </p:sp>
      <p:sp>
        <p:nvSpPr>
          <p:cNvPr id="3" name="Zástupný symbol pro obsah 2"/>
          <p:cNvSpPr>
            <a:spLocks noGrp="1"/>
          </p:cNvSpPr>
          <p:nvPr>
            <p:ph idx="1"/>
          </p:nvPr>
        </p:nvSpPr>
        <p:spPr/>
        <p:txBody>
          <a:bodyPr/>
          <a:lstStyle/>
          <a:p>
            <a:r>
              <a:rPr lang="cs-CZ" dirty="0" smtClean="0"/>
              <a:t>Partneři </a:t>
            </a:r>
            <a:r>
              <a:rPr lang="cs-CZ" b="1" dirty="0" smtClean="0"/>
              <a:t>bez finančního příspěvku</a:t>
            </a:r>
            <a:endParaRPr lang="cs-CZ"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73</a:t>
            </a:fld>
            <a:endParaRPr lang="cs-CZ" dirty="0"/>
          </a:p>
        </p:txBody>
      </p:sp>
    </p:spTree>
    <p:extLst>
      <p:ext uri="{BB962C8B-B14F-4D97-AF65-F5344CB8AC3E}">
        <p14:creationId xmlns:p14="http://schemas.microsoft.com/office/powerpoint/2010/main" val="2532766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Podpora de </a:t>
            </a:r>
            <a:r>
              <a:rPr lang="cs-CZ" dirty="0" err="1" smtClean="0"/>
              <a:t>minimis</a:t>
            </a:r>
            <a:endParaRPr lang="cs-CZ" dirty="0"/>
          </a:p>
        </p:txBody>
      </p:sp>
      <p:sp>
        <p:nvSpPr>
          <p:cNvPr id="3" name="Zástupný symbol pro obsah 2"/>
          <p:cNvSpPr>
            <a:spLocks noGrp="1"/>
          </p:cNvSpPr>
          <p:nvPr>
            <p:ph idx="1"/>
          </p:nvPr>
        </p:nvSpPr>
        <p:spPr/>
        <p:txBody>
          <a:bodyPr/>
          <a:lstStyle/>
          <a:p>
            <a:pPr algn="just"/>
            <a:r>
              <a:rPr lang="cs-CZ" dirty="0" smtClean="0"/>
              <a:t>Vznik a rozvoj nových podnikatelských aktivit vždy </a:t>
            </a:r>
            <a:r>
              <a:rPr lang="cs-CZ" b="1" dirty="0" smtClean="0"/>
              <a:t>naplňují znaky VP MALÉHO ROZSAHU – režim de </a:t>
            </a:r>
            <a:r>
              <a:rPr lang="cs-CZ" b="1" dirty="0" err="1" smtClean="0"/>
              <a:t>minimis</a:t>
            </a:r>
            <a:r>
              <a:rPr lang="cs-CZ" b="1" dirty="0" smtClean="0"/>
              <a:t>.</a:t>
            </a:r>
          </a:p>
          <a:p>
            <a:pPr marL="0" indent="0" algn="just">
              <a:buNone/>
            </a:pPr>
            <a:endParaRPr lang="cs-CZ" b="1" dirty="0" smtClean="0"/>
          </a:p>
          <a:p>
            <a:pPr algn="just"/>
            <a:r>
              <a:rPr lang="cs-CZ" b="1" dirty="0"/>
              <a:t>Celková výše podpory de </a:t>
            </a:r>
            <a:r>
              <a:rPr lang="cs-CZ" b="1" dirty="0" err="1"/>
              <a:t>minimis</a:t>
            </a:r>
            <a:r>
              <a:rPr lang="cs-CZ" b="1" dirty="0"/>
              <a:t>:</a:t>
            </a:r>
          </a:p>
          <a:p>
            <a:pPr algn="just">
              <a:buFontTx/>
              <a:buChar char="-"/>
            </a:pPr>
            <a:r>
              <a:rPr lang="cs-CZ" dirty="0" smtClean="0"/>
              <a:t>činnosti v oblasti </a:t>
            </a:r>
            <a:r>
              <a:rPr lang="cs-CZ" dirty="0"/>
              <a:t>zemědělské </a:t>
            </a:r>
            <a:r>
              <a:rPr lang="cs-CZ" dirty="0" smtClean="0"/>
              <a:t>prvovýroby: </a:t>
            </a:r>
            <a:r>
              <a:rPr lang="cs-CZ" b="1" dirty="0" smtClean="0"/>
              <a:t>20 000 EUR</a:t>
            </a:r>
          </a:p>
          <a:p>
            <a:pPr algn="just">
              <a:buFontTx/>
              <a:buChar char="-"/>
            </a:pPr>
            <a:r>
              <a:rPr lang="cs-CZ" dirty="0"/>
              <a:t>ostatní </a:t>
            </a:r>
            <a:r>
              <a:rPr lang="cs-CZ" dirty="0" smtClean="0"/>
              <a:t>činnosti: </a:t>
            </a:r>
            <a:r>
              <a:rPr lang="cs-CZ" b="1" dirty="0" smtClean="0"/>
              <a:t>200 000 EUR</a:t>
            </a:r>
          </a:p>
          <a:p>
            <a:pPr algn="just">
              <a:buFontTx/>
              <a:buChar char="-"/>
            </a:pPr>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74</a:t>
            </a:fld>
            <a:endParaRPr lang="cs-CZ" dirty="0"/>
          </a:p>
        </p:txBody>
      </p:sp>
    </p:spTree>
    <p:extLst>
      <p:ext uri="{BB962C8B-B14F-4D97-AF65-F5344CB8AC3E}">
        <p14:creationId xmlns:p14="http://schemas.microsoft.com/office/powerpoint/2010/main" val="17068751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Povinná příloha k žádosti                             o podporu</a:t>
            </a:r>
            <a:endParaRPr lang="cs-CZ" dirty="0"/>
          </a:p>
        </p:txBody>
      </p:sp>
      <p:sp>
        <p:nvSpPr>
          <p:cNvPr id="3" name="Zástupný symbol pro obsah 2"/>
          <p:cNvSpPr>
            <a:spLocks noGrp="1"/>
          </p:cNvSpPr>
          <p:nvPr>
            <p:ph idx="1"/>
          </p:nvPr>
        </p:nvSpPr>
        <p:spPr>
          <a:xfrm>
            <a:off x="611560" y="1556792"/>
            <a:ext cx="8064000" cy="5112568"/>
          </a:xfrm>
        </p:spPr>
        <p:txBody>
          <a:bodyPr/>
          <a:lstStyle/>
          <a:p>
            <a:r>
              <a:rPr lang="cs-CZ" b="1" dirty="0" smtClean="0"/>
              <a:t>Podnikatelský plán </a:t>
            </a:r>
            <a:r>
              <a:rPr lang="cs-CZ" sz="2000" dirty="0" smtClean="0"/>
              <a:t>(Word, PDF, max. 20 stran bez </a:t>
            </a:r>
            <a:r>
              <a:rPr lang="cs-CZ" sz="2000" dirty="0"/>
              <a:t>příloh</a:t>
            </a:r>
            <a:r>
              <a:rPr lang="cs-CZ" sz="2000" dirty="0" smtClean="0"/>
              <a:t>)</a:t>
            </a:r>
            <a:endParaRPr lang="cs-CZ" sz="2000" dirty="0"/>
          </a:p>
          <a:p>
            <a:pPr marL="486000" lvl="2" indent="0">
              <a:buSzPct val="100000"/>
              <a:buFont typeface="Arial" panose="020B0604020202020204" pitchFamily="34" charset="0"/>
              <a:buChar char="→"/>
            </a:pPr>
            <a:r>
              <a:rPr lang="cs-CZ" sz="2400" b="1" dirty="0"/>
              <a:t> </a:t>
            </a:r>
            <a:r>
              <a:rPr lang="cs-CZ" sz="2400" b="1" dirty="0" smtClean="0"/>
              <a:t>Finanční plán </a:t>
            </a:r>
            <a:r>
              <a:rPr lang="cs-CZ" dirty="0"/>
              <a:t>(Excel, příloha Podnikatelského plánu</a:t>
            </a:r>
            <a:r>
              <a:rPr lang="cs-CZ" dirty="0" smtClean="0"/>
              <a:t>)</a:t>
            </a:r>
          </a:p>
          <a:p>
            <a:pPr marL="990000" lvl="4" indent="0">
              <a:spcBef>
                <a:spcPts val="0"/>
              </a:spcBef>
              <a:spcAft>
                <a:spcPts val="0"/>
              </a:spcAft>
              <a:buSzPct val="100000"/>
              <a:buFont typeface="Arial" panose="020B0604020202020204" pitchFamily="34" charset="0"/>
              <a:buChar char="→"/>
            </a:pPr>
            <a:r>
              <a:rPr lang="cs-CZ" dirty="0" smtClean="0"/>
              <a:t>  dalšími přílohami jsou případné smlouvy s odběrateli či   </a:t>
            </a:r>
          </a:p>
          <a:p>
            <a:pPr marL="486000" lvl="2" indent="0">
              <a:spcBef>
                <a:spcPts val="0"/>
              </a:spcBef>
              <a:spcAft>
                <a:spcPts val="0"/>
              </a:spcAft>
              <a:buSzPct val="100000"/>
              <a:buNone/>
            </a:pPr>
            <a:r>
              <a:rPr lang="cs-CZ" dirty="0" smtClean="0"/>
              <a:t>      	       partnerské smlouvy</a:t>
            </a:r>
          </a:p>
          <a:p>
            <a:pPr marL="486000" lvl="2" indent="0">
              <a:spcBef>
                <a:spcPts val="0"/>
              </a:spcBef>
              <a:spcAft>
                <a:spcPts val="0"/>
              </a:spcAft>
              <a:buSzPct val="100000"/>
              <a:buNone/>
            </a:pPr>
            <a:endParaRPr lang="cs-CZ" dirty="0"/>
          </a:p>
          <a:p>
            <a:pPr>
              <a:spcAft>
                <a:spcPts val="1200"/>
              </a:spcAft>
            </a:pPr>
            <a:r>
              <a:rPr lang="cs-CZ" sz="2000" b="1" dirty="0" smtClean="0"/>
              <a:t>Podnikatelský </a:t>
            </a:r>
            <a:r>
              <a:rPr lang="cs-CZ" sz="2000" b="1" dirty="0"/>
              <a:t>plán má 6 částí:</a:t>
            </a:r>
          </a:p>
          <a:p>
            <a:pPr marL="414000" lvl="1" indent="0">
              <a:lnSpc>
                <a:spcPct val="100000"/>
              </a:lnSpc>
              <a:spcBef>
                <a:spcPts val="0"/>
              </a:spcBef>
              <a:spcAft>
                <a:spcPts val="0"/>
              </a:spcAft>
              <a:buNone/>
            </a:pPr>
            <a:r>
              <a:rPr lang="cs-CZ" dirty="0"/>
              <a:t>I. Informace o sociálním podniku </a:t>
            </a:r>
          </a:p>
          <a:p>
            <a:pPr marL="414000" lvl="1" indent="0">
              <a:lnSpc>
                <a:spcPct val="100000"/>
              </a:lnSpc>
              <a:spcBef>
                <a:spcPts val="0"/>
              </a:spcBef>
              <a:spcAft>
                <a:spcPts val="0"/>
              </a:spcAft>
              <a:buNone/>
            </a:pPr>
            <a:r>
              <a:rPr lang="cs-CZ" dirty="0"/>
              <a:t>II. Naplňování principů sociálního podniku v </a:t>
            </a:r>
            <a:r>
              <a:rPr lang="cs-CZ" dirty="0" smtClean="0"/>
              <a:t>praxi</a:t>
            </a:r>
            <a:endParaRPr lang="cs-CZ" dirty="0"/>
          </a:p>
          <a:p>
            <a:pPr marL="414000" lvl="1" indent="0">
              <a:lnSpc>
                <a:spcPct val="100000"/>
              </a:lnSpc>
              <a:spcBef>
                <a:spcPts val="0"/>
              </a:spcBef>
              <a:spcAft>
                <a:spcPts val="0"/>
              </a:spcAft>
              <a:buNone/>
            </a:pPr>
            <a:r>
              <a:rPr lang="cs-CZ" dirty="0"/>
              <a:t>III. Popis </a:t>
            </a:r>
            <a:r>
              <a:rPr lang="cs-CZ" dirty="0" smtClean="0"/>
              <a:t>vaší podnikatelské příležitosti</a:t>
            </a:r>
          </a:p>
          <a:p>
            <a:pPr marL="414000" lvl="1" indent="0">
              <a:lnSpc>
                <a:spcPct val="100000"/>
              </a:lnSpc>
              <a:spcBef>
                <a:spcPts val="0"/>
              </a:spcBef>
              <a:spcAft>
                <a:spcPts val="0"/>
              </a:spcAft>
              <a:buNone/>
            </a:pPr>
            <a:r>
              <a:rPr lang="cs-CZ" dirty="0"/>
              <a:t>IV. Analýza trhu </a:t>
            </a:r>
            <a:endParaRPr lang="cs-CZ" dirty="0" smtClean="0"/>
          </a:p>
          <a:p>
            <a:pPr marL="414000" lvl="1" indent="0">
              <a:lnSpc>
                <a:spcPct val="100000"/>
              </a:lnSpc>
              <a:spcBef>
                <a:spcPts val="0"/>
              </a:spcBef>
              <a:spcAft>
                <a:spcPts val="0"/>
              </a:spcAft>
              <a:buNone/>
            </a:pPr>
            <a:r>
              <a:rPr lang="fr-FR" dirty="0"/>
              <a:t>V. </a:t>
            </a:r>
            <a:r>
              <a:rPr lang="fr-FR" dirty="0" smtClean="0"/>
              <a:t>Management</a:t>
            </a:r>
            <a:r>
              <a:rPr lang="cs-CZ" dirty="0" smtClean="0"/>
              <a:t> </a:t>
            </a:r>
            <a:r>
              <a:rPr lang="fr-FR" dirty="0" smtClean="0"/>
              <a:t>a </a:t>
            </a:r>
            <a:r>
              <a:rPr lang="fr-FR" dirty="0"/>
              <a:t>lidské zdroje </a:t>
            </a:r>
            <a:endParaRPr lang="cs-CZ" dirty="0" smtClean="0"/>
          </a:p>
          <a:p>
            <a:pPr marL="414000" lvl="1" indent="0">
              <a:lnSpc>
                <a:spcPct val="100000"/>
              </a:lnSpc>
              <a:spcBef>
                <a:spcPts val="0"/>
              </a:spcBef>
              <a:spcAft>
                <a:spcPts val="0"/>
              </a:spcAft>
              <a:buNone/>
            </a:pPr>
            <a:r>
              <a:rPr lang="cs-CZ" dirty="0"/>
              <a:t>VI. Finanční plán sociálního podniku   </a:t>
            </a:r>
          </a:p>
          <a:p>
            <a:endParaRPr lang="cs-CZ" sz="1200" dirty="0"/>
          </a:p>
          <a:p>
            <a:pPr>
              <a:buFont typeface="Arial" panose="020B0604020202020204" pitchFamily="34" charset="0"/>
              <a:buChar char="•"/>
            </a:pPr>
            <a:endParaRPr lang="cs-CZ" b="1" dirty="0" smtClean="0"/>
          </a:p>
          <a:p>
            <a:pPr>
              <a:buFont typeface="Arial" panose="020B0604020202020204" pitchFamily="34" charset="0"/>
              <a:buChar char="•"/>
            </a:pPr>
            <a:endParaRPr lang="cs-CZ" b="1" dirty="0" smtClean="0"/>
          </a:p>
          <a:p>
            <a:pPr marL="0" indent="0">
              <a:buNone/>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a:p>
          <a:p>
            <a:pPr>
              <a:buFont typeface="Arial" panose="020B0604020202020204" pitchFamily="34" charset="0"/>
              <a:buChar char="•"/>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75</a:t>
            </a:fld>
            <a:endParaRPr lang="cs-CZ" dirty="0"/>
          </a:p>
        </p:txBody>
      </p:sp>
    </p:spTree>
    <p:extLst>
      <p:ext uri="{BB962C8B-B14F-4D97-AF65-F5344CB8AC3E}">
        <p14:creationId xmlns:p14="http://schemas.microsoft.com/office/powerpoint/2010/main" val="20291231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784000" cy="1080000"/>
          </a:xfrm>
        </p:spPr>
        <p:txBody>
          <a:bodyPr/>
          <a:lstStyle/>
          <a:p>
            <a:r>
              <a:rPr lang="cs-CZ" dirty="0" smtClean="0"/>
              <a:t>Finanční plán – doporučená šablona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76</a:t>
            </a:fld>
            <a:endParaRPr lang="cs-CZ"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1677" y="1294301"/>
            <a:ext cx="3914491" cy="2592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677" y="3999020"/>
            <a:ext cx="3754321" cy="2681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153686"/>
            <a:ext cx="3169790" cy="25303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3075" y="1221344"/>
            <a:ext cx="4449651" cy="19266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5645353"/>
            <a:ext cx="2198619" cy="10625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7795" y="5639136"/>
            <a:ext cx="2608409" cy="1064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39677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Integrační / Environmentální soc. podnik</a:t>
            </a:r>
            <a:endParaRPr lang="cs-CZ" dirty="0"/>
          </a:p>
        </p:txBody>
      </p:sp>
      <p:sp>
        <p:nvSpPr>
          <p:cNvPr id="3" name="Zástupný symbol pro obsah 2"/>
          <p:cNvSpPr>
            <a:spLocks noGrp="1"/>
          </p:cNvSpPr>
          <p:nvPr>
            <p:ph idx="1"/>
          </p:nvPr>
        </p:nvSpPr>
        <p:spPr>
          <a:xfrm>
            <a:off x="539552" y="1268760"/>
            <a:ext cx="8064000" cy="4779232"/>
          </a:xfrm>
        </p:spPr>
        <p:txBody>
          <a:bodyPr/>
          <a:lstStyle/>
          <a:p>
            <a:pPr marL="0" indent="0">
              <a:spcBef>
                <a:spcPts val="1200"/>
              </a:spcBef>
              <a:spcAft>
                <a:spcPts val="300"/>
              </a:spcAft>
              <a:buNone/>
            </a:pPr>
            <a:r>
              <a:rPr lang="cs-CZ" b="1" dirty="0"/>
              <a:t>Sada rozpoznávacích </a:t>
            </a:r>
            <a:r>
              <a:rPr lang="cs-CZ" b="1" dirty="0" smtClean="0"/>
              <a:t>znaků:</a:t>
            </a:r>
            <a:endParaRPr lang="cs-CZ" b="1" dirty="0"/>
          </a:p>
          <a:p>
            <a:pPr>
              <a:spcBef>
                <a:spcPts val="300"/>
              </a:spcBef>
              <a:spcAft>
                <a:spcPts val="300"/>
              </a:spcAft>
              <a:buFont typeface="Arial" panose="020B0604020202020204" pitchFamily="34" charset="0"/>
              <a:buChar char="•"/>
            </a:pPr>
            <a:r>
              <a:rPr lang="cs-CZ" sz="2200" b="1" dirty="0"/>
              <a:t>Integrační</a:t>
            </a:r>
            <a:r>
              <a:rPr lang="cs-CZ" sz="2200" dirty="0"/>
              <a:t> sociální podnik </a:t>
            </a:r>
            <a:endParaRPr lang="cs-CZ" sz="2200" dirty="0" smtClean="0"/>
          </a:p>
          <a:p>
            <a:pPr lvl="1">
              <a:lnSpc>
                <a:spcPct val="100000"/>
              </a:lnSpc>
              <a:spcBef>
                <a:spcPts val="0"/>
              </a:spcBef>
              <a:spcAft>
                <a:spcPts val="0"/>
              </a:spcAft>
              <a:buFont typeface="Arial" panose="020B0604020202020204" pitchFamily="34" charset="0"/>
              <a:buChar char="•"/>
            </a:pPr>
            <a:r>
              <a:rPr lang="cs-CZ" dirty="0" smtClean="0"/>
              <a:t>1. Společensky prospěšný cíl</a:t>
            </a:r>
          </a:p>
          <a:p>
            <a:pPr lvl="1">
              <a:lnSpc>
                <a:spcPct val="100000"/>
              </a:lnSpc>
              <a:spcBef>
                <a:spcPts val="0"/>
              </a:spcBef>
              <a:spcAft>
                <a:spcPts val="0"/>
              </a:spcAft>
              <a:buFont typeface="Arial" panose="020B0604020202020204" pitchFamily="34" charset="0"/>
              <a:buChar char="•"/>
            </a:pPr>
            <a:r>
              <a:rPr lang="cs-CZ" dirty="0" smtClean="0"/>
              <a:t>2. Sociální prospěch</a:t>
            </a:r>
          </a:p>
          <a:p>
            <a:pPr lvl="1">
              <a:lnSpc>
                <a:spcPct val="100000"/>
              </a:lnSpc>
              <a:spcBef>
                <a:spcPts val="0"/>
              </a:spcBef>
              <a:spcAft>
                <a:spcPts val="0"/>
              </a:spcAft>
              <a:buFont typeface="Arial" panose="020B0604020202020204" pitchFamily="34" charset="0"/>
              <a:buChar char="•"/>
            </a:pPr>
            <a:r>
              <a:rPr lang="cs-CZ" dirty="0" smtClean="0"/>
              <a:t>3. Ekonomický prospěch</a:t>
            </a:r>
          </a:p>
          <a:p>
            <a:pPr lvl="1">
              <a:lnSpc>
                <a:spcPct val="100000"/>
              </a:lnSpc>
              <a:spcBef>
                <a:spcPts val="0"/>
              </a:spcBef>
              <a:spcAft>
                <a:spcPts val="0"/>
              </a:spcAft>
              <a:buFont typeface="Arial" panose="020B0604020202020204" pitchFamily="34" charset="0"/>
              <a:buChar char="•"/>
            </a:pPr>
            <a:r>
              <a:rPr lang="cs-CZ" dirty="0" smtClean="0"/>
              <a:t>4. Environmentální prospěch</a:t>
            </a:r>
          </a:p>
          <a:p>
            <a:pPr lvl="1">
              <a:lnSpc>
                <a:spcPct val="100000"/>
              </a:lnSpc>
              <a:spcBef>
                <a:spcPts val="0"/>
              </a:spcBef>
              <a:spcAft>
                <a:spcPts val="0"/>
              </a:spcAft>
              <a:buFont typeface="Arial" panose="020B0604020202020204" pitchFamily="34" charset="0"/>
              <a:buChar char="•"/>
            </a:pPr>
            <a:r>
              <a:rPr lang="cs-CZ" dirty="0" smtClean="0"/>
              <a:t>5. Místní prospěch</a:t>
            </a:r>
            <a:endParaRPr lang="cs-CZ" dirty="0"/>
          </a:p>
          <a:p>
            <a:pPr>
              <a:lnSpc>
                <a:spcPct val="100000"/>
              </a:lnSpc>
              <a:spcBef>
                <a:spcPts val="0"/>
              </a:spcBef>
            </a:pPr>
            <a:r>
              <a:rPr lang="cs-CZ" sz="1800" dirty="0" smtClean="0"/>
              <a:t>Příjemce </a:t>
            </a:r>
            <a:r>
              <a:rPr lang="cs-CZ" sz="1800" dirty="0"/>
              <a:t>musí naplňovat současně všechny </a:t>
            </a:r>
            <a:r>
              <a:rPr lang="cs-CZ" sz="1800" dirty="0" smtClean="0"/>
              <a:t>rozpoznávací znaky SP – jejich naplňování se sleduje</a:t>
            </a:r>
            <a:r>
              <a:rPr lang="cs-CZ" sz="1800" dirty="0"/>
              <a:t> </a:t>
            </a:r>
            <a:r>
              <a:rPr lang="cs-CZ" sz="1800" dirty="0" smtClean="0"/>
              <a:t>v průběhu realizace projektu.</a:t>
            </a:r>
          </a:p>
          <a:p>
            <a:pPr>
              <a:lnSpc>
                <a:spcPct val="100000"/>
              </a:lnSpc>
              <a:spcBef>
                <a:spcPts val="0"/>
              </a:spcBef>
              <a:spcAft>
                <a:spcPts val="0"/>
              </a:spcAft>
            </a:pPr>
            <a:r>
              <a:rPr lang="cs-CZ" sz="1800" dirty="0" smtClean="0"/>
              <a:t>Maximální a </a:t>
            </a:r>
            <a:r>
              <a:rPr lang="cs-CZ" sz="1800" dirty="0"/>
              <a:t>zároveň doporučená délka projektu </a:t>
            </a:r>
            <a:r>
              <a:rPr lang="cs-CZ" sz="1800" dirty="0" smtClean="0"/>
              <a:t>je 24 měsíců</a:t>
            </a:r>
            <a:r>
              <a:rPr lang="cs-CZ" sz="2000" dirty="0" smtClean="0"/>
              <a:t>.</a:t>
            </a:r>
            <a:endParaRPr lang="cs-CZ" sz="2000" dirty="0"/>
          </a:p>
          <a:p>
            <a:endParaRPr lang="cs-CZ" sz="20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77</a:t>
            </a:fld>
            <a:endParaRPr lang="cs-CZ" dirty="0"/>
          </a:p>
        </p:txBody>
      </p:sp>
    </p:spTree>
    <p:extLst>
      <p:ext uri="{BB962C8B-B14F-4D97-AF65-F5344CB8AC3E}">
        <p14:creationId xmlns:p14="http://schemas.microsoft.com/office/powerpoint/2010/main" val="15465992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a:t>
            </a:r>
            <a:endParaRPr lang="cs-CZ" dirty="0"/>
          </a:p>
        </p:txBody>
      </p:sp>
      <p:sp>
        <p:nvSpPr>
          <p:cNvPr id="3" name="Zástupný symbol pro obsah 2"/>
          <p:cNvSpPr>
            <a:spLocks noGrp="1"/>
          </p:cNvSpPr>
          <p:nvPr>
            <p:ph idx="1"/>
          </p:nvPr>
        </p:nvSpPr>
        <p:spPr>
          <a:xfrm>
            <a:off x="467544" y="1484784"/>
            <a:ext cx="8064000" cy="4320000"/>
          </a:xfrm>
        </p:spPr>
        <p:txBody>
          <a:bodyPr/>
          <a:lstStyle/>
          <a:p>
            <a:pPr algn="just"/>
            <a:r>
              <a:rPr lang="cs-CZ" sz="2350" b="1" dirty="0" smtClean="0"/>
              <a:t>Povinná</a:t>
            </a:r>
            <a:r>
              <a:rPr lang="cs-CZ" sz="2350" dirty="0" smtClean="0"/>
              <a:t> </a:t>
            </a:r>
            <a:r>
              <a:rPr lang="cs-CZ" sz="2350" b="1" dirty="0" smtClean="0"/>
              <a:t>publicita</a:t>
            </a:r>
            <a:r>
              <a:rPr lang="cs-CZ" sz="2350" dirty="0" smtClean="0"/>
              <a:t> </a:t>
            </a:r>
            <a:r>
              <a:rPr lang="cs-CZ" sz="2350" b="1" dirty="0" smtClean="0"/>
              <a:t>sociálního podniku </a:t>
            </a:r>
            <a:r>
              <a:rPr lang="cs-CZ" sz="2350" dirty="0" smtClean="0"/>
              <a:t>(tvorba, aktualizace webových stránek) – nepřímý náklad x </a:t>
            </a:r>
            <a:r>
              <a:rPr lang="cs-CZ" sz="2350" b="1" dirty="0" smtClean="0"/>
              <a:t>publicita činnosti sociálního podniku</a:t>
            </a:r>
            <a:r>
              <a:rPr lang="cs-CZ" sz="2350" dirty="0" smtClean="0"/>
              <a:t> (marketing) – přímý náklad (doporučení vyčlenit 10 % z rozpočtu).</a:t>
            </a:r>
          </a:p>
          <a:p>
            <a:pPr algn="just"/>
            <a:r>
              <a:rPr lang="cs-CZ" sz="2350" dirty="0" smtClean="0"/>
              <a:t>Pokud CS a zaměstnanci mimo projekt sdílí stejný prostor, je nutné pro náklady </a:t>
            </a:r>
            <a:r>
              <a:rPr lang="cs-CZ" sz="2350" b="1" dirty="0" smtClean="0"/>
              <a:t>vypočítat adekvátní podíl</a:t>
            </a:r>
            <a:r>
              <a:rPr lang="cs-CZ" sz="2350" dirty="0" smtClean="0"/>
              <a:t>.</a:t>
            </a:r>
          </a:p>
          <a:p>
            <a:pPr algn="just"/>
            <a:r>
              <a:rPr lang="cs-CZ" sz="2350" b="1" dirty="0" smtClean="0"/>
              <a:t>Nové</a:t>
            </a:r>
            <a:r>
              <a:rPr lang="cs-CZ" sz="2350" dirty="0" smtClean="0"/>
              <a:t> podnikatelské aktivity (způsobilé výdaje) x </a:t>
            </a:r>
            <a:r>
              <a:rPr lang="cs-CZ" sz="2350" b="1" dirty="0" smtClean="0"/>
              <a:t>stávající</a:t>
            </a:r>
            <a:r>
              <a:rPr lang="cs-CZ" sz="2350" dirty="0" smtClean="0"/>
              <a:t> podnikatelské aktivity (nezpůsobilé výdaje).</a:t>
            </a:r>
          </a:p>
          <a:p>
            <a:pPr algn="just"/>
            <a:r>
              <a:rPr lang="cs-CZ" sz="2350" b="1" dirty="0"/>
              <a:t>ŽL</a:t>
            </a:r>
            <a:r>
              <a:rPr lang="cs-CZ" sz="2350" dirty="0"/>
              <a:t> v době podání žádosti již </a:t>
            </a:r>
            <a:r>
              <a:rPr lang="cs-CZ" sz="2350" dirty="0" smtClean="0"/>
              <a:t>žadatel může </a:t>
            </a:r>
            <a:r>
              <a:rPr lang="cs-CZ" sz="2350" dirty="0"/>
              <a:t>mít </a:t>
            </a:r>
            <a:r>
              <a:rPr lang="cs-CZ" sz="2350" dirty="0" smtClean="0"/>
              <a:t/>
            </a:r>
            <a:br>
              <a:rPr lang="cs-CZ" sz="2350" dirty="0" smtClean="0"/>
            </a:br>
            <a:r>
              <a:rPr lang="cs-CZ" sz="2350" dirty="0" smtClean="0"/>
              <a:t>či </a:t>
            </a:r>
            <a:r>
              <a:rPr lang="cs-CZ" sz="2350" dirty="0"/>
              <a:t>nemusí, ale nesmí v dané činnosti </a:t>
            </a:r>
            <a:r>
              <a:rPr lang="cs-CZ" sz="2350" dirty="0" smtClean="0"/>
              <a:t>soustavně podnikat.</a:t>
            </a:r>
          </a:p>
          <a:p>
            <a:pPr algn="just"/>
            <a:r>
              <a:rPr lang="cs-CZ" sz="2350" b="1" dirty="0"/>
              <a:t>Zahájení podnikání </a:t>
            </a:r>
            <a:r>
              <a:rPr lang="cs-CZ" sz="2350" dirty="0"/>
              <a:t>– nejpozději do tří měsíců </a:t>
            </a:r>
            <a:r>
              <a:rPr lang="cs-CZ" sz="2350" dirty="0" smtClean="0"/>
              <a:t/>
            </a:r>
            <a:br>
              <a:rPr lang="cs-CZ" sz="2350" dirty="0" smtClean="0"/>
            </a:br>
            <a:r>
              <a:rPr lang="cs-CZ" sz="2350" dirty="0" smtClean="0"/>
              <a:t>od </a:t>
            </a:r>
            <a:r>
              <a:rPr lang="cs-CZ" sz="2350" dirty="0"/>
              <a:t>zahájení realizace </a:t>
            </a:r>
            <a:r>
              <a:rPr lang="cs-CZ" sz="2350" dirty="0" smtClean="0"/>
              <a:t>projektu.</a:t>
            </a:r>
            <a:endParaRPr lang="cs-CZ" sz="2350" dirty="0"/>
          </a:p>
          <a:p>
            <a:endParaRPr lang="cs-CZ" dirty="0" smtClean="0"/>
          </a:p>
          <a:p>
            <a:endParaRPr lang="cs-CZ" dirty="0" smtClean="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78</a:t>
            </a:fld>
            <a:endParaRPr lang="cs-CZ" dirty="0"/>
          </a:p>
        </p:txBody>
      </p:sp>
    </p:spTree>
    <p:extLst>
      <p:ext uri="{BB962C8B-B14F-4D97-AF65-F5344CB8AC3E}">
        <p14:creationId xmlns:p14="http://schemas.microsoft.com/office/powerpoint/2010/main" val="4343066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a:t>
            </a:r>
            <a:endParaRPr lang="cs-CZ" dirty="0"/>
          </a:p>
        </p:txBody>
      </p:sp>
      <p:sp>
        <p:nvSpPr>
          <p:cNvPr id="3" name="Zástupný symbol pro obsah 2"/>
          <p:cNvSpPr>
            <a:spLocks noGrp="1"/>
          </p:cNvSpPr>
          <p:nvPr>
            <p:ph idx="1"/>
          </p:nvPr>
        </p:nvSpPr>
        <p:spPr>
          <a:xfrm>
            <a:off x="467544" y="1268760"/>
            <a:ext cx="8208912" cy="4464016"/>
          </a:xfrm>
        </p:spPr>
        <p:txBody>
          <a:bodyPr/>
          <a:lstStyle/>
          <a:p>
            <a:pPr algn="just"/>
            <a:r>
              <a:rPr lang="cs-CZ" sz="2350" dirty="0"/>
              <a:t>A</a:t>
            </a:r>
            <a:r>
              <a:rPr lang="cs-CZ" sz="2350" dirty="0" smtClean="0"/>
              <a:t>lespoň </a:t>
            </a:r>
            <a:r>
              <a:rPr lang="cs-CZ" sz="2350" b="1" dirty="0" smtClean="0"/>
              <a:t>30% </a:t>
            </a:r>
            <a:r>
              <a:rPr lang="cs-CZ" sz="2350" b="1" dirty="0"/>
              <a:t>podíl tržeb </a:t>
            </a:r>
            <a:r>
              <a:rPr lang="cs-CZ" sz="2350" b="1" dirty="0" smtClean="0"/>
              <a:t>z prodeje výrobků a </a:t>
            </a:r>
            <a:r>
              <a:rPr lang="cs-CZ" sz="2350" b="1" dirty="0"/>
              <a:t>služeb</a:t>
            </a:r>
            <a:r>
              <a:rPr lang="cs-CZ" sz="2350" dirty="0"/>
              <a:t> </a:t>
            </a:r>
            <a:r>
              <a:rPr lang="cs-CZ" sz="2350" dirty="0" smtClean="0"/>
              <a:t/>
            </a:r>
            <a:br>
              <a:rPr lang="cs-CZ" sz="2350" dirty="0" smtClean="0"/>
            </a:br>
            <a:r>
              <a:rPr lang="cs-CZ" sz="2350" b="1" dirty="0" smtClean="0"/>
              <a:t>na </a:t>
            </a:r>
            <a:r>
              <a:rPr lang="cs-CZ" sz="2350" b="1" dirty="0"/>
              <a:t>celkových </a:t>
            </a:r>
            <a:r>
              <a:rPr lang="cs-CZ" sz="2350" b="1" dirty="0" smtClean="0"/>
              <a:t>výnosech </a:t>
            </a:r>
            <a:r>
              <a:rPr lang="cs-CZ" sz="2350" dirty="0" smtClean="0"/>
              <a:t>- sleduje </a:t>
            </a:r>
            <a:r>
              <a:rPr lang="cs-CZ" sz="2350" dirty="0"/>
              <a:t>se za </a:t>
            </a:r>
            <a:r>
              <a:rPr lang="cs-CZ" sz="2350" dirty="0" smtClean="0"/>
              <a:t>posledních </a:t>
            </a:r>
            <a:br>
              <a:rPr lang="cs-CZ" sz="2350" dirty="0" smtClean="0"/>
            </a:br>
            <a:r>
              <a:rPr lang="cs-CZ" sz="2350" dirty="0" smtClean="0"/>
              <a:t>12 </a:t>
            </a:r>
            <a:r>
              <a:rPr lang="cs-CZ" sz="2350" dirty="0"/>
              <a:t>měsíců realizace </a:t>
            </a:r>
            <a:r>
              <a:rPr lang="cs-CZ" sz="2350" dirty="0" smtClean="0"/>
              <a:t>projektu.</a:t>
            </a:r>
            <a:endParaRPr lang="cs-CZ" sz="2350" dirty="0"/>
          </a:p>
          <a:p>
            <a:pPr algn="just"/>
            <a:r>
              <a:rPr lang="cs-CZ" sz="2350" dirty="0" smtClean="0"/>
              <a:t>Minimálně </a:t>
            </a:r>
            <a:r>
              <a:rPr lang="cs-CZ" sz="2350" b="1" dirty="0" smtClean="0"/>
              <a:t>51 % </a:t>
            </a:r>
            <a:r>
              <a:rPr lang="cs-CZ" sz="2350" b="1" dirty="0"/>
              <a:t>případného zisku je reinvestováno</a:t>
            </a:r>
            <a:r>
              <a:rPr lang="cs-CZ" sz="2350" dirty="0"/>
              <a:t> </a:t>
            </a:r>
            <a:r>
              <a:rPr lang="cs-CZ" sz="2350" dirty="0" smtClean="0"/>
              <a:t/>
            </a:r>
            <a:br>
              <a:rPr lang="cs-CZ" sz="2350" dirty="0" smtClean="0"/>
            </a:br>
            <a:r>
              <a:rPr lang="cs-CZ" sz="2350" dirty="0" smtClean="0"/>
              <a:t>do </a:t>
            </a:r>
            <a:r>
              <a:rPr lang="cs-CZ" sz="2350" dirty="0"/>
              <a:t>rozvoje </a:t>
            </a:r>
            <a:r>
              <a:rPr lang="cs-CZ" sz="2350" dirty="0" smtClean="0"/>
              <a:t>sociálního </a:t>
            </a:r>
            <a:r>
              <a:rPr lang="cs-CZ" sz="2350" dirty="0"/>
              <a:t>podniku a/nebo pro </a:t>
            </a:r>
            <a:r>
              <a:rPr lang="cs-CZ" sz="2350" dirty="0" smtClean="0"/>
              <a:t>naplnění </a:t>
            </a:r>
            <a:r>
              <a:rPr lang="cs-CZ" sz="2350" dirty="0"/>
              <a:t>jeho </a:t>
            </a:r>
            <a:r>
              <a:rPr lang="cs-CZ" sz="2350" dirty="0" smtClean="0"/>
              <a:t>společensky prospěšných cílů (sleduje se poslední ukončené účetní období).</a:t>
            </a:r>
          </a:p>
          <a:p>
            <a:pPr algn="just">
              <a:lnSpc>
                <a:spcPts val="2700"/>
              </a:lnSpc>
              <a:spcBef>
                <a:spcPts val="500"/>
              </a:spcBef>
              <a:spcAft>
                <a:spcPts val="500"/>
              </a:spcAft>
            </a:pPr>
            <a:r>
              <a:rPr lang="cs-CZ" sz="2350" b="1" dirty="0" smtClean="0"/>
              <a:t>Místní prospěch: </a:t>
            </a:r>
            <a:r>
              <a:rPr lang="cs-CZ" sz="2350" dirty="0" smtClean="0"/>
              <a:t>minimálně </a:t>
            </a:r>
            <a:r>
              <a:rPr lang="cs-CZ" sz="2350" b="1" dirty="0" smtClean="0"/>
              <a:t>50 % zaměstnanců SP </a:t>
            </a:r>
            <a:r>
              <a:rPr lang="cs-CZ" sz="2350" dirty="0" smtClean="0"/>
              <a:t/>
            </a:r>
            <a:br>
              <a:rPr lang="cs-CZ" sz="2350" dirty="0" smtClean="0"/>
            </a:br>
            <a:r>
              <a:rPr lang="cs-CZ" sz="2350" dirty="0" smtClean="0"/>
              <a:t>s bydlištěm na území MAS, </a:t>
            </a:r>
            <a:r>
              <a:rPr lang="cs-CZ" sz="2350" u="sng" dirty="0" smtClean="0"/>
              <a:t>integrační SP</a:t>
            </a:r>
            <a:r>
              <a:rPr lang="cs-CZ" sz="2350" dirty="0" smtClean="0"/>
              <a:t> - </a:t>
            </a:r>
            <a:r>
              <a:rPr lang="cs-CZ" sz="2350" b="1" dirty="0" smtClean="0"/>
              <a:t>účetní doklady</a:t>
            </a:r>
            <a:r>
              <a:rPr lang="cs-CZ" sz="2350" dirty="0" smtClean="0"/>
              <a:t> (ne starší 12 měsíců) </a:t>
            </a:r>
            <a:r>
              <a:rPr lang="cs-CZ" sz="2350" b="1" dirty="0"/>
              <a:t>3 </a:t>
            </a:r>
            <a:r>
              <a:rPr lang="cs-CZ" sz="2350" b="1" dirty="0" smtClean="0"/>
              <a:t>odběratelů </a:t>
            </a:r>
            <a:br>
              <a:rPr lang="cs-CZ" sz="2350" b="1" dirty="0" smtClean="0"/>
            </a:br>
            <a:r>
              <a:rPr lang="cs-CZ" sz="2350" b="1" dirty="0" smtClean="0"/>
              <a:t>a 3 dodavatelů</a:t>
            </a:r>
            <a:r>
              <a:rPr lang="cs-CZ" sz="2350" dirty="0" smtClean="0"/>
              <a:t> </a:t>
            </a:r>
            <a:r>
              <a:rPr lang="cs-CZ" sz="2350" dirty="0"/>
              <a:t>se </a:t>
            </a:r>
            <a:r>
              <a:rPr lang="cs-CZ" sz="2350" dirty="0" smtClean="0"/>
              <a:t>sídlem </a:t>
            </a:r>
            <a:r>
              <a:rPr lang="cs-CZ" sz="2350" dirty="0"/>
              <a:t>nebo provozovnou na území </a:t>
            </a:r>
            <a:r>
              <a:rPr lang="cs-CZ" sz="2350" dirty="0" smtClean="0"/>
              <a:t>MAS, </a:t>
            </a:r>
            <a:r>
              <a:rPr lang="cs-CZ" sz="2350" b="1" dirty="0" smtClean="0"/>
              <a:t>2 doklady </a:t>
            </a:r>
            <a:r>
              <a:rPr lang="cs-CZ" sz="2350" dirty="0" smtClean="0"/>
              <a:t>(ne starší než 2 roky) </a:t>
            </a:r>
            <a:r>
              <a:rPr lang="cs-CZ" sz="2350" b="1" dirty="0"/>
              <a:t>o spolupráci </a:t>
            </a:r>
            <a:r>
              <a:rPr lang="cs-CZ" sz="2350" b="1" dirty="0" smtClean="0"/>
              <a:t/>
            </a:r>
            <a:br>
              <a:rPr lang="cs-CZ" sz="2350" b="1" dirty="0" smtClean="0"/>
            </a:br>
            <a:r>
              <a:rPr lang="cs-CZ" sz="2350" b="1" dirty="0" smtClean="0"/>
              <a:t>s lokálními aktéry</a:t>
            </a:r>
            <a:r>
              <a:rPr lang="cs-CZ" sz="2350" dirty="0" smtClean="0"/>
              <a:t> z území MAS</a:t>
            </a:r>
            <a:r>
              <a:rPr lang="cs-CZ" sz="2350" dirty="0"/>
              <a:t>.</a:t>
            </a:r>
          </a:p>
          <a:p>
            <a:endParaRPr lang="cs-CZ" dirty="0"/>
          </a:p>
          <a:p>
            <a:endParaRPr lang="cs-CZ" dirty="0" smtClean="0"/>
          </a:p>
          <a:p>
            <a:endParaRPr lang="cs-CZ" dirty="0" smtClean="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79</a:t>
            </a:fld>
            <a:endParaRPr lang="cs-CZ" dirty="0"/>
          </a:p>
        </p:txBody>
      </p:sp>
    </p:spTree>
    <p:extLst>
      <p:ext uri="{BB962C8B-B14F-4D97-AF65-F5344CB8AC3E}">
        <p14:creationId xmlns:p14="http://schemas.microsoft.com/office/powerpoint/2010/main" val="69789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smtClean="0"/>
              <a:t>3. Jak ověříme, že jsme byli úspěšní?</a:t>
            </a:r>
            <a:r>
              <a:rPr lang="cs-CZ" sz="1600" dirty="0" smtClean="0"/>
              <a:t>.</a:t>
            </a:r>
          </a:p>
          <a:p>
            <a:pPr lvl="1">
              <a:lnSpc>
                <a:spcPct val="100000"/>
              </a:lnSpc>
              <a:spcBef>
                <a:spcPts val="0"/>
              </a:spcBef>
            </a:pPr>
            <a:r>
              <a:rPr lang="cs-CZ" sz="1600" dirty="0" smtClean="0"/>
              <a:t>Základním </a:t>
            </a:r>
            <a:r>
              <a:rPr lang="cs-CZ" sz="1600" dirty="0"/>
              <a:t>nástrojem jsou </a:t>
            </a:r>
            <a:r>
              <a:rPr lang="cs-CZ" sz="1600" b="1" dirty="0"/>
              <a:t>indikátory</a:t>
            </a:r>
            <a:r>
              <a:rPr lang="cs-CZ" sz="1600" dirty="0"/>
              <a:t> OPZ.</a:t>
            </a:r>
          </a:p>
          <a:p>
            <a:pPr lvl="1">
              <a:lnSpc>
                <a:spcPct val="100000"/>
              </a:lnSpc>
              <a:spcBef>
                <a:spcPts val="0"/>
              </a:spcBef>
            </a:pPr>
            <a:r>
              <a:rPr lang="cs-CZ" sz="1600" b="1" dirty="0" smtClean="0"/>
              <a:t>U </a:t>
            </a:r>
            <a:r>
              <a:rPr lang="cs-CZ" sz="1600" b="1" dirty="0"/>
              <a:t>indikátorů se </a:t>
            </a:r>
            <a:r>
              <a:rPr lang="cs-CZ" sz="1600" b="1" dirty="0" smtClean="0"/>
              <a:t>setkáváme s </a:t>
            </a:r>
            <a:r>
              <a:rPr lang="cs-CZ" sz="1600" b="1" dirty="0"/>
              <a:t>dělením na: </a:t>
            </a:r>
            <a:endParaRPr lang="cs-CZ" sz="1600" dirty="0"/>
          </a:p>
          <a:p>
            <a:pPr marL="414000" lvl="1" indent="0">
              <a:lnSpc>
                <a:spcPct val="100000"/>
              </a:lnSpc>
              <a:spcBef>
                <a:spcPts val="0"/>
              </a:spcBef>
              <a:buNone/>
            </a:pPr>
            <a:r>
              <a:rPr lang="cs-CZ" sz="1600" dirty="0" smtClean="0"/>
              <a:t>	</a:t>
            </a:r>
            <a:r>
              <a:rPr lang="cs-CZ" sz="1600" b="1" dirty="0" smtClean="0"/>
              <a:t>1) Výstupy </a:t>
            </a:r>
            <a:r>
              <a:rPr lang="cs-CZ" sz="1600" dirty="0" smtClean="0"/>
              <a:t>= indikátory se závazkem,</a:t>
            </a:r>
          </a:p>
          <a:p>
            <a:pPr marL="414000" lvl="1" indent="0">
              <a:lnSpc>
                <a:spcPct val="100000"/>
              </a:lnSpc>
              <a:spcBef>
                <a:spcPts val="0"/>
              </a:spcBef>
              <a:spcAft>
                <a:spcPts val="0"/>
              </a:spcAft>
              <a:buNone/>
            </a:pPr>
            <a:r>
              <a:rPr lang="cs-CZ" sz="1600" b="1" dirty="0"/>
              <a:t>	</a:t>
            </a:r>
            <a:r>
              <a:rPr lang="cs-CZ" sz="1600" b="1" dirty="0" smtClean="0"/>
              <a:t>2) Výsledky </a:t>
            </a:r>
            <a:r>
              <a:rPr lang="cs-CZ" sz="1600" dirty="0" smtClean="0"/>
              <a:t>= indikátory bez závazku, ale je nutné je sledovat.</a:t>
            </a:r>
          </a:p>
          <a:p>
            <a:pPr marL="0" lvl="1" indent="0">
              <a:lnSpc>
                <a:spcPct val="100000"/>
              </a:lnSpc>
              <a:spcBef>
                <a:spcPts val="600"/>
              </a:spcBef>
              <a:spcAft>
                <a:spcPts val="600"/>
              </a:spcAft>
              <a:buSzPct val="100000"/>
              <a:buNone/>
            </a:pPr>
            <a:r>
              <a:rPr lang="cs-CZ" sz="1600" b="1" dirty="0" smtClean="0"/>
              <a:t>Doporučení:</a:t>
            </a:r>
            <a:endParaRPr lang="cs-CZ" sz="1600" dirty="0" smtClean="0"/>
          </a:p>
          <a:p>
            <a:pPr algn="just" hangingPunct="0">
              <a:lnSpc>
                <a:spcPct val="100000"/>
              </a:lnSpc>
              <a:spcBef>
                <a:spcPts val="0"/>
              </a:spcBef>
              <a:spcAft>
                <a:spcPts val="0"/>
              </a:spcAft>
            </a:pPr>
            <a:r>
              <a:rPr lang="cs-CZ" sz="1600" dirty="0" smtClean="0"/>
              <a:t>každá </a:t>
            </a:r>
            <a:r>
              <a:rPr lang="cs-CZ" sz="1600" dirty="0"/>
              <a:t>aktivita musí mít nějaký konkrétní, měřitelný a dokladovatelný </a:t>
            </a:r>
            <a:r>
              <a:rPr lang="cs-CZ" sz="1600" dirty="0" smtClean="0"/>
              <a:t>výstup,</a:t>
            </a:r>
            <a:endParaRPr lang="cs-CZ" sz="1600" dirty="0"/>
          </a:p>
          <a:p>
            <a:pPr algn="just" hangingPunct="0">
              <a:lnSpc>
                <a:spcPct val="100000"/>
              </a:lnSpc>
              <a:spcBef>
                <a:spcPts val="0"/>
              </a:spcBef>
              <a:spcAft>
                <a:spcPts val="1200"/>
              </a:spcAft>
            </a:pPr>
            <a:r>
              <a:rPr lang="cs-CZ" sz="1600" dirty="0" smtClean="0"/>
              <a:t>indikátory </a:t>
            </a:r>
            <a:r>
              <a:rPr lang="cs-CZ" sz="1600" dirty="0"/>
              <a:t>jsou ukazatele úspěchu, naplnění cíle, a to v předem stanovené </a:t>
            </a:r>
            <a:r>
              <a:rPr lang="cs-CZ" sz="1600" dirty="0" smtClean="0"/>
              <a:t>míře, </a:t>
            </a:r>
            <a:br>
              <a:rPr lang="cs-CZ" sz="1600" dirty="0" smtClean="0"/>
            </a:br>
            <a:r>
              <a:rPr lang="cs-CZ" sz="1600" dirty="0" smtClean="0"/>
              <a:t>např</a:t>
            </a:r>
            <a:r>
              <a:rPr lang="cs-CZ" sz="1600" dirty="0"/>
              <a:t>. 5 rekvalifikovaných osob – doloženo smlouvami s účastníky </a:t>
            </a:r>
            <a:r>
              <a:rPr lang="cs-CZ" sz="1600" dirty="0" smtClean="0"/>
              <a:t>a </a:t>
            </a:r>
            <a:r>
              <a:rPr lang="cs-CZ" sz="1600" dirty="0"/>
              <a:t>prezenčními </a:t>
            </a:r>
            <a:r>
              <a:rPr lang="cs-CZ" sz="1600" dirty="0" smtClean="0"/>
              <a:t>listinami.</a:t>
            </a:r>
            <a:endParaRPr lang="cs-CZ" sz="1600" dirty="0"/>
          </a:p>
          <a:p>
            <a:pPr lvl="1">
              <a:lnSpc>
                <a:spcPct val="100000"/>
              </a:lnSpc>
              <a:spcBef>
                <a:spcPts val="0"/>
              </a:spcBef>
              <a:spcAft>
                <a:spcPts val="1200"/>
              </a:spcAft>
            </a:pPr>
            <a:r>
              <a:rPr lang="cs-CZ" sz="1600" dirty="0" smtClean="0"/>
              <a:t>V </a:t>
            </a:r>
            <a:r>
              <a:rPr lang="cs-CZ" sz="1600" dirty="0"/>
              <a:t>rámci přípravy projektu je dále nutné promýšlet veškerá možná </a:t>
            </a:r>
            <a:r>
              <a:rPr lang="cs-CZ" sz="1600" b="1" dirty="0" smtClean="0"/>
              <a:t>rizika</a:t>
            </a:r>
            <a:r>
              <a:rPr lang="cs-CZ" sz="1600" dirty="0" smtClean="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a:t>
            </a:r>
            <a:r>
              <a:rPr lang="cs-CZ" sz="1600" dirty="0" smtClean="0"/>
              <a:t>projektu,</a:t>
            </a:r>
            <a:endParaRPr lang="cs-CZ" sz="1600" dirty="0"/>
          </a:p>
          <a:p>
            <a:pPr lvl="0" algn="just" hangingPunct="0">
              <a:lnSpc>
                <a:spcPct val="100000"/>
              </a:lnSpc>
              <a:spcBef>
                <a:spcPts val="0"/>
              </a:spcBef>
              <a:spcAft>
                <a:spcPts val="0"/>
              </a:spcAft>
            </a:pPr>
            <a:r>
              <a:rPr lang="cs-CZ" sz="1600" dirty="0"/>
              <a:t>popište způsoby eliminace těchto rizik či záložní strategie v případě, že se rizika </a:t>
            </a:r>
            <a:r>
              <a:rPr lang="cs-CZ" sz="1600" dirty="0" smtClean="0"/>
              <a:t>naplní,</a:t>
            </a:r>
          </a:p>
          <a:p>
            <a:pPr lvl="0" algn="just" hangingPunct="0">
              <a:lnSpc>
                <a:spcPct val="100000"/>
              </a:lnSpc>
              <a:spcBef>
                <a:spcPts val="0"/>
              </a:spcBef>
              <a:spcAft>
                <a:spcPts val="0"/>
              </a:spcAft>
            </a:pPr>
            <a:r>
              <a:rPr lang="cs-CZ" sz="1600" b="1" dirty="0" smtClean="0"/>
              <a:t>rozlište:</a:t>
            </a:r>
            <a:r>
              <a:rPr lang="cs-CZ" sz="1600" b="1" dirty="0"/>
              <a:t> </a:t>
            </a:r>
            <a:r>
              <a:rPr lang="cs-CZ" sz="1600" b="1" dirty="0" smtClean="0"/>
              <a:t>rizika </a:t>
            </a:r>
            <a:r>
              <a:rPr lang="cs-CZ" sz="1600" b="1" dirty="0"/>
              <a:t>na straně cílové skupiny </a:t>
            </a:r>
            <a:r>
              <a:rPr lang="cs-CZ" sz="1600" dirty="0" smtClean="0"/>
              <a:t>(např</a:t>
            </a:r>
            <a:r>
              <a:rPr lang="cs-CZ" sz="1600" dirty="0"/>
              <a:t>. demotivace, </a:t>
            </a:r>
            <a:r>
              <a:rPr lang="cs-CZ" sz="1600" dirty="0" smtClean="0"/>
              <a:t>fluktuace, nepřipravenost),</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rizika </a:t>
            </a:r>
            <a:r>
              <a:rPr lang="cs-CZ" sz="1600" b="1" dirty="0"/>
              <a:t>na straně realizátora </a:t>
            </a:r>
            <a:r>
              <a:rPr lang="cs-CZ" sz="1600" dirty="0" smtClean="0"/>
              <a:t>(např</a:t>
            </a:r>
            <a:r>
              <a:rPr lang="cs-CZ" sz="1600" dirty="0"/>
              <a:t>. málo kreativní tým, nízká kvalifikace, </a:t>
            </a:r>
            <a:r>
              <a:rPr lang="cs-CZ" sz="1600" dirty="0" smtClean="0"/>
              <a:t>	    	      neznalost </a:t>
            </a:r>
            <a:r>
              <a:rPr lang="cs-CZ" sz="1600" dirty="0"/>
              <a:t>terénu, </a:t>
            </a:r>
            <a:r>
              <a:rPr lang="cs-CZ" sz="1600" dirty="0" smtClean="0"/>
              <a:t>fluktuace),</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vnější </a:t>
            </a:r>
            <a:r>
              <a:rPr lang="cs-CZ" sz="1600" b="1" dirty="0"/>
              <a:t>rizika </a:t>
            </a:r>
            <a:r>
              <a:rPr lang="cs-CZ" sz="1600" dirty="0" smtClean="0"/>
              <a:t>(např</a:t>
            </a:r>
            <a:r>
              <a:rPr lang="cs-CZ" sz="1600" dirty="0"/>
              <a:t>. ekonomická krize, komunální volby</a:t>
            </a:r>
            <a:r>
              <a:rPr lang="cs-CZ" sz="1600" dirty="0" smtClean="0"/>
              <a:t>).</a:t>
            </a:r>
            <a:endParaRPr lang="cs-CZ" sz="1600" dirty="0"/>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spTree>
    <p:extLst>
      <p:ext uri="{BB962C8B-B14F-4D97-AF65-F5344CB8AC3E}">
        <p14:creationId xmlns:p14="http://schemas.microsoft.com/office/powerpoint/2010/main" val="33098894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8731"/>
            <a:ext cx="8424000" cy="1080000"/>
          </a:xfrm>
        </p:spPr>
        <p:txBody>
          <a:bodyPr/>
          <a:lstStyle/>
          <a:p>
            <a:r>
              <a:rPr lang="cs-CZ" dirty="0" smtClean="0"/>
              <a:t>příklady</a:t>
            </a:r>
            <a:endParaRPr lang="cs-CZ" dirty="0"/>
          </a:p>
        </p:txBody>
      </p:sp>
      <p:sp>
        <p:nvSpPr>
          <p:cNvPr id="3" name="Zástupný symbol pro obsah 2"/>
          <p:cNvSpPr>
            <a:spLocks noGrp="1"/>
          </p:cNvSpPr>
          <p:nvPr>
            <p:ph idx="1"/>
          </p:nvPr>
        </p:nvSpPr>
        <p:spPr>
          <a:xfrm>
            <a:off x="467544" y="1196752"/>
            <a:ext cx="8064000" cy="4608032"/>
          </a:xfrm>
        </p:spPr>
        <p:txBody>
          <a:bodyPr/>
          <a:lstStyle/>
          <a:p>
            <a:pPr algn="just">
              <a:lnSpc>
                <a:spcPct val="100000"/>
              </a:lnSpc>
            </a:pPr>
            <a:r>
              <a:rPr lang="cs-CZ" sz="2300" b="1" dirty="0"/>
              <a:t>P</a:t>
            </a:r>
            <a:r>
              <a:rPr lang="cs-CZ" sz="2300" b="1" dirty="0" smtClean="0"/>
              <a:t>odíl zaměstnanců z CS </a:t>
            </a:r>
            <a:r>
              <a:rPr lang="cs-CZ" sz="2300" dirty="0" smtClean="0"/>
              <a:t>– minimálně 30 %.</a:t>
            </a:r>
          </a:p>
          <a:p>
            <a:pPr algn="just">
              <a:lnSpc>
                <a:spcPct val="100000"/>
              </a:lnSpc>
            </a:pPr>
            <a:r>
              <a:rPr lang="cs-CZ" sz="2300" b="1" dirty="0" smtClean="0"/>
              <a:t>Zajištění psychosociální podpory CS </a:t>
            </a:r>
            <a:r>
              <a:rPr lang="cs-CZ" sz="2300" dirty="0" smtClean="0"/>
              <a:t>- prostřednictvím člena realizačního týmu, partnera projektu bez </a:t>
            </a:r>
            <a:r>
              <a:rPr lang="cs-CZ" sz="2300" dirty="0" err="1" smtClean="0"/>
              <a:t>fin</a:t>
            </a:r>
            <a:r>
              <a:rPr lang="cs-CZ" sz="2300" dirty="0" smtClean="0"/>
              <a:t>. příspěvku či nákupu služeb. </a:t>
            </a:r>
          </a:p>
          <a:p>
            <a:pPr algn="just">
              <a:lnSpc>
                <a:spcPct val="100000"/>
              </a:lnSpc>
            </a:pPr>
            <a:r>
              <a:rPr lang="cs-CZ" sz="2300" b="1" dirty="0" smtClean="0"/>
              <a:t>Znevýhodnění zaměstnanci z CS </a:t>
            </a:r>
            <a:r>
              <a:rPr lang="cs-CZ" sz="2300" dirty="0" smtClean="0"/>
              <a:t>– min. 0,4 úvazek, PS nebo DPČ (ne DPP).</a:t>
            </a:r>
          </a:p>
          <a:p>
            <a:pPr algn="just">
              <a:lnSpc>
                <a:spcPct val="100000"/>
              </a:lnSpc>
            </a:pPr>
            <a:r>
              <a:rPr lang="cs-CZ" sz="2300" b="1" dirty="0" smtClean="0"/>
              <a:t>Vzdělávání osob z CS </a:t>
            </a:r>
            <a:r>
              <a:rPr lang="cs-CZ" sz="2300" dirty="0" smtClean="0"/>
              <a:t>– uznatelné až po uzavření pracovní smlouvy či dohody o pracovní činnosti (DPP nelze akceptovat).</a:t>
            </a:r>
          </a:p>
          <a:p>
            <a:pPr algn="just">
              <a:lnSpc>
                <a:spcPct val="100000"/>
              </a:lnSpc>
            </a:pPr>
            <a:r>
              <a:rPr lang="cs-CZ" sz="2300" b="1" dirty="0"/>
              <a:t>Všichni členové realizačního týmu </a:t>
            </a:r>
            <a:r>
              <a:rPr lang="cs-CZ" sz="2300" dirty="0"/>
              <a:t>financovaní </a:t>
            </a:r>
            <a:r>
              <a:rPr lang="cs-CZ" sz="2300" dirty="0" smtClean="0"/>
              <a:t/>
            </a:r>
            <a:br>
              <a:rPr lang="cs-CZ" sz="2300" dirty="0" smtClean="0"/>
            </a:br>
            <a:r>
              <a:rPr lang="cs-CZ" sz="2300" dirty="0" smtClean="0"/>
              <a:t>z </a:t>
            </a:r>
            <a:r>
              <a:rPr lang="cs-CZ" sz="2300" dirty="0"/>
              <a:t>projektu musí mít kvalifikaci potřebnou pro výkon dané pozice nebo odpovídající praxi, dle oboru činnosti sociálního </a:t>
            </a:r>
            <a:r>
              <a:rPr lang="cs-CZ" sz="2300" dirty="0" smtClean="0"/>
              <a:t>podniku - </a:t>
            </a:r>
            <a:r>
              <a:rPr lang="cs-CZ" sz="2300" dirty="0"/>
              <a:t>v rámci projektu je možné hradit </a:t>
            </a:r>
            <a:r>
              <a:rPr lang="cs-CZ" sz="2300" dirty="0" smtClean="0"/>
              <a:t/>
            </a:r>
            <a:br>
              <a:rPr lang="cs-CZ" sz="2300" dirty="0" smtClean="0"/>
            </a:br>
            <a:r>
              <a:rPr lang="cs-CZ" sz="2300" dirty="0" smtClean="0"/>
              <a:t>i </a:t>
            </a:r>
            <a:r>
              <a:rPr lang="cs-CZ" sz="2300" dirty="0"/>
              <a:t>vzdělávání zaměstnanců sociálního podniku mimo </a:t>
            </a:r>
            <a:r>
              <a:rPr lang="cs-CZ" sz="2300" dirty="0" smtClean="0"/>
              <a:t>CS.</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80</a:t>
            </a:fld>
            <a:endParaRPr lang="cs-CZ" dirty="0"/>
          </a:p>
        </p:txBody>
      </p:sp>
    </p:spTree>
    <p:extLst>
      <p:ext uri="{BB962C8B-B14F-4D97-AF65-F5344CB8AC3E}">
        <p14:creationId xmlns:p14="http://schemas.microsoft.com/office/powerpoint/2010/main" val="28874744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8731"/>
            <a:ext cx="8424000" cy="1080000"/>
          </a:xfrm>
        </p:spPr>
        <p:txBody>
          <a:bodyPr/>
          <a:lstStyle/>
          <a:p>
            <a:r>
              <a:rPr lang="cs-CZ" dirty="0" smtClean="0"/>
              <a:t>příklady</a:t>
            </a:r>
            <a:endParaRPr lang="cs-CZ" dirty="0"/>
          </a:p>
        </p:txBody>
      </p:sp>
      <p:sp>
        <p:nvSpPr>
          <p:cNvPr id="3" name="Zástupný symbol pro obsah 2"/>
          <p:cNvSpPr>
            <a:spLocks noGrp="1"/>
          </p:cNvSpPr>
          <p:nvPr>
            <p:ph idx="1"/>
          </p:nvPr>
        </p:nvSpPr>
        <p:spPr>
          <a:xfrm>
            <a:off x="467544" y="1196752"/>
            <a:ext cx="8064000" cy="4608032"/>
          </a:xfrm>
        </p:spPr>
        <p:txBody>
          <a:bodyPr/>
          <a:lstStyle/>
          <a:p>
            <a:pPr algn="just"/>
            <a:endParaRPr lang="cs-CZ" dirty="0" smtClean="0"/>
          </a:p>
          <a:p>
            <a:pPr algn="just"/>
            <a:r>
              <a:rPr lang="cs-CZ" sz="2350" dirty="0" smtClean="0"/>
              <a:t>Aby byl výdaj způsobilý, je </a:t>
            </a:r>
            <a:r>
              <a:rPr lang="cs-CZ" sz="2350" b="1" dirty="0" smtClean="0"/>
              <a:t>nutné prokázat </a:t>
            </a:r>
            <a:r>
              <a:rPr lang="cs-CZ" sz="2350" dirty="0" smtClean="0"/>
              <a:t>jeho </a:t>
            </a:r>
            <a:r>
              <a:rPr lang="cs-CZ" sz="2350" b="1" dirty="0" smtClean="0"/>
              <a:t>nezbytnost pro realizaci projektu </a:t>
            </a:r>
            <a:r>
              <a:rPr lang="cs-CZ" sz="2350" dirty="0" smtClean="0"/>
              <a:t>– fungování a provoz sociálního podniku.</a:t>
            </a:r>
          </a:p>
          <a:p>
            <a:pPr algn="just"/>
            <a:r>
              <a:rPr lang="cs-CZ" sz="2350" b="1" dirty="0" smtClean="0"/>
              <a:t>Do přímých nákladů se dají zařadit </a:t>
            </a:r>
            <a:r>
              <a:rPr lang="cs-CZ" sz="2350" dirty="0" smtClean="0"/>
              <a:t>výdaje na zařízení, se kterými pracují osoby hrazené z přímých nákladů (osoby z cílových skupin či pracovníci poskytující podporu cílovým skupinám) - toto je nutné uvést v projektové žádosti</a:t>
            </a:r>
            <a:r>
              <a:rPr lang="cs-CZ" sz="2350" smtClean="0"/>
              <a:t>, v podnikatelském plánu </a:t>
            </a:r>
            <a:br>
              <a:rPr lang="cs-CZ" sz="2350" smtClean="0"/>
            </a:br>
            <a:r>
              <a:rPr lang="cs-CZ" sz="2350" smtClean="0"/>
              <a:t>a </a:t>
            </a:r>
            <a:r>
              <a:rPr lang="cs-CZ" sz="2350" dirty="0" smtClean="0"/>
              <a:t>v rozpočtu.</a:t>
            </a:r>
          </a:p>
          <a:p>
            <a:pPr algn="just"/>
            <a:endParaRPr lang="cs-CZ" dirty="0" smtClean="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81</a:t>
            </a:fld>
            <a:endParaRPr lang="cs-CZ" dirty="0"/>
          </a:p>
        </p:txBody>
      </p:sp>
    </p:spTree>
    <p:extLst>
      <p:ext uri="{BB962C8B-B14F-4D97-AF65-F5344CB8AC3E}">
        <p14:creationId xmlns:p14="http://schemas.microsoft.com/office/powerpoint/2010/main" val="3034294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82</a:t>
            </a:fld>
            <a:endParaRPr lang="cs-CZ" dirty="0"/>
          </a:p>
        </p:txBody>
      </p:sp>
      <p:pic>
        <p:nvPicPr>
          <p:cNvPr id="5"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93" y="0"/>
            <a:ext cx="91772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3488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3" name="Zástupný symbol pro obsah 2"/>
          <p:cNvSpPr>
            <a:spLocks noGrp="1"/>
          </p:cNvSpPr>
          <p:nvPr>
            <p:ph idx="1"/>
          </p:nvPr>
        </p:nvSpPr>
        <p:spPr>
          <a:xfrm>
            <a:off x="539552" y="1268760"/>
            <a:ext cx="8352928" cy="5112568"/>
          </a:xfrm>
        </p:spPr>
        <p:txBody>
          <a:bodyPr/>
          <a:lstStyle/>
          <a:p>
            <a:r>
              <a:rPr lang="cs-CZ" b="1" dirty="0" smtClean="0"/>
              <a:t>1 02 12 </a:t>
            </a:r>
            <a:r>
              <a:rPr lang="cs-CZ" dirty="0" smtClean="0"/>
              <a:t>– je relevantní v případě podpory podniků, které již v minulosti čerpaly na svou činnost podporu z OP LZZ (provozoval podpořenou činnost v určitém rozsahu již před tím, než dotaci z OPZ získal)</a:t>
            </a:r>
          </a:p>
          <a:p>
            <a:r>
              <a:rPr lang="cs-CZ" b="1" dirty="0"/>
              <a:t>1 02 13 </a:t>
            </a:r>
            <a:r>
              <a:rPr lang="cs-CZ" dirty="0" smtClean="0"/>
              <a:t>- Počet soc. podniků vzniklých díky podpoře </a:t>
            </a:r>
            <a:br>
              <a:rPr lang="cs-CZ" dirty="0" smtClean="0"/>
            </a:br>
            <a:r>
              <a:rPr lang="cs-CZ" dirty="0" smtClean="0"/>
              <a:t>z OPZ</a:t>
            </a:r>
          </a:p>
          <a:p>
            <a:r>
              <a:rPr lang="cs-CZ" b="1" dirty="0"/>
              <a:t>6 25 00</a:t>
            </a:r>
            <a:r>
              <a:rPr lang="cs-CZ" dirty="0"/>
              <a:t> </a:t>
            </a:r>
            <a:r>
              <a:rPr lang="cs-CZ" dirty="0" smtClean="0"/>
              <a:t>- Účastníci </a:t>
            </a:r>
            <a:r>
              <a:rPr lang="cs-CZ" dirty="0"/>
              <a:t>v procesu vzdělávání/odborné přípravy po ukončení své účasti – žadatel uvede hodnotu „0“</a:t>
            </a:r>
          </a:p>
          <a:p>
            <a:r>
              <a:rPr lang="cs-CZ" b="1" dirty="0"/>
              <a:t>6 26 00</a:t>
            </a:r>
            <a:r>
              <a:rPr lang="cs-CZ" dirty="0"/>
              <a:t> </a:t>
            </a:r>
            <a:r>
              <a:rPr lang="cs-CZ" dirty="0" smtClean="0"/>
              <a:t>- Účastníci</a:t>
            </a:r>
            <a:r>
              <a:rPr lang="cs-CZ" dirty="0"/>
              <a:t>, kteří získali kvalifikaci po ukončení své účasti – žadatel uvede hodnotu „0“</a:t>
            </a:r>
          </a:p>
          <a:p>
            <a:r>
              <a:rPr lang="cs-CZ" b="1" dirty="0"/>
              <a:t>6 28 00 </a:t>
            </a:r>
            <a:r>
              <a:rPr lang="cs-CZ" dirty="0" smtClean="0"/>
              <a:t>- Znevýhodnění </a:t>
            </a:r>
            <a:r>
              <a:rPr lang="cs-CZ" dirty="0"/>
              <a:t>účastníci, kteří po ukončení své účasti hledají zaměstnání, jsou v procesu vzdělávání… - žadatel uvede hodnotu „0“</a:t>
            </a:r>
          </a:p>
          <a:p>
            <a:endParaRPr lang="cs-CZ" dirty="0" smtClean="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83</a:t>
            </a:fld>
            <a:endParaRPr lang="cs-CZ" dirty="0"/>
          </a:p>
        </p:txBody>
      </p:sp>
    </p:spTree>
    <p:extLst>
      <p:ext uri="{BB962C8B-B14F-4D97-AF65-F5344CB8AC3E}">
        <p14:creationId xmlns:p14="http://schemas.microsoft.com/office/powerpoint/2010/main" val="23525174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Podpora sociálního podnikání</a:t>
            </a:r>
            <a:endParaRPr lang="cs-CZ" dirty="0"/>
          </a:p>
        </p:txBody>
      </p:sp>
      <p:sp>
        <p:nvSpPr>
          <p:cNvPr id="3" name="Zástupný symbol pro obsah 2"/>
          <p:cNvSpPr>
            <a:spLocks noGrp="1"/>
          </p:cNvSpPr>
          <p:nvPr>
            <p:ph idx="1"/>
          </p:nvPr>
        </p:nvSpPr>
        <p:spPr>
          <a:xfrm>
            <a:off x="540000" y="1800000"/>
            <a:ext cx="8136456" cy="4581328"/>
          </a:xfrm>
        </p:spPr>
        <p:txBody>
          <a:bodyPr/>
          <a:lstStyle/>
          <a:p>
            <a:r>
              <a:rPr lang="cs-CZ" b="1" dirty="0" smtClean="0"/>
              <a:t>České sociální podnikání</a:t>
            </a:r>
          </a:p>
          <a:p>
            <a:pPr>
              <a:buFont typeface="Arial" panose="020B0604020202020204" pitchFamily="34" charset="0"/>
              <a:buChar char="•"/>
            </a:pPr>
            <a:r>
              <a:rPr lang="cs-CZ" u="sng" dirty="0" smtClean="0">
                <a:hlinkClick r:id="rId3"/>
              </a:rPr>
              <a:t>www.ceske-socialni-podnikani.cz</a:t>
            </a:r>
            <a:endParaRPr lang="cs-CZ" u="sng" dirty="0" smtClean="0"/>
          </a:p>
          <a:p>
            <a:pPr lvl="1">
              <a:buFont typeface="Arial" panose="020B0604020202020204" pitchFamily="34" charset="0"/>
              <a:buChar char="•"/>
            </a:pPr>
            <a:r>
              <a:rPr lang="cs-CZ" b="1" dirty="0" smtClean="0"/>
              <a:t>Možnost kontaktovat konzultanty dle plánovaného místa realizace či specializace konzultantů</a:t>
            </a:r>
            <a:endParaRPr lang="cs-CZ" b="1" dirty="0"/>
          </a:p>
          <a:p>
            <a:pPr lvl="1">
              <a:buFont typeface="Arial" panose="020B0604020202020204" pitchFamily="34" charset="0"/>
              <a:buChar char="•"/>
            </a:pPr>
            <a:r>
              <a:rPr lang="cs-CZ" u="sng" dirty="0">
                <a:hlinkClick r:id="rId4"/>
              </a:rPr>
              <a:t>http://</a:t>
            </a:r>
            <a:r>
              <a:rPr lang="cs-CZ" u="sng" dirty="0" smtClean="0">
                <a:hlinkClick r:id="rId4"/>
              </a:rPr>
              <a:t>www.ceske-socialni-podnikani.cz/cz/kdo-poradi/lokalni-konzultanti-mpsv</a:t>
            </a:r>
            <a:endParaRPr lang="cs-CZ" u="sng" dirty="0" smtClean="0"/>
          </a:p>
          <a:p>
            <a:pPr lvl="1">
              <a:buFont typeface="Arial" panose="020B0604020202020204" pitchFamily="34" charset="0"/>
              <a:buChar char="•"/>
            </a:pPr>
            <a:r>
              <a:rPr lang="cs-CZ" u="sng" dirty="0" smtClean="0">
                <a:hlinkClick r:id="rId5"/>
              </a:rPr>
              <a:t>http://www.ceske-socialni-podnikani.cz/cz/kdo-poradi/experti-kouci</a:t>
            </a:r>
            <a:endParaRPr lang="cs-CZ" u="sng" dirty="0" smtClean="0"/>
          </a:p>
          <a:p>
            <a:pPr lvl="1">
              <a:buFont typeface="Arial" panose="020B0604020202020204" pitchFamily="34" charset="0"/>
              <a:buChar char="•"/>
            </a:pPr>
            <a:r>
              <a:rPr lang="cs-CZ" u="sng" dirty="0" smtClean="0"/>
              <a:t>http://www.ceske-socialni-podnikani.cz/cz/adresar-socialnich-podniku</a:t>
            </a:r>
          </a:p>
          <a:p>
            <a:pPr lvl="1">
              <a:buFont typeface="Arial" panose="020B0604020202020204" pitchFamily="34" charset="0"/>
              <a:buChar char="•"/>
            </a:pPr>
            <a:r>
              <a:rPr lang="cs-CZ" u="sng" dirty="0" smtClean="0"/>
              <a:t>http:/www.ceske-socialni-podnikani.cz/cz/kdo-poradi/staze-socialni-podnikani</a:t>
            </a:r>
          </a:p>
          <a:p>
            <a:pPr marL="414000" lvl="1" indent="0">
              <a:buNone/>
            </a:pPr>
            <a:endParaRPr lang="cs-CZ" u="sng"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84</a:t>
            </a:fld>
            <a:endParaRPr lang="cs-CZ" dirty="0"/>
          </a:p>
        </p:txBody>
      </p:sp>
    </p:spTree>
    <p:extLst>
      <p:ext uri="{BB962C8B-B14F-4D97-AF65-F5344CB8AC3E}">
        <p14:creationId xmlns:p14="http://schemas.microsoft.com/office/powerpoint/2010/main" val="208296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Legislativa</a:t>
            </a:r>
            <a:endParaRPr lang="cs-CZ" dirty="0"/>
          </a:p>
        </p:txBody>
      </p:sp>
      <p:sp>
        <p:nvSpPr>
          <p:cNvPr id="3" name="Zástupný symbol pro obsah 2"/>
          <p:cNvSpPr>
            <a:spLocks noGrp="1"/>
          </p:cNvSpPr>
          <p:nvPr>
            <p:ph idx="1"/>
          </p:nvPr>
        </p:nvSpPr>
        <p:spPr/>
        <p:txBody>
          <a:bodyPr/>
          <a:lstStyle/>
          <a:p>
            <a:r>
              <a:rPr lang="cs-CZ" b="1" dirty="0" smtClean="0"/>
              <a:t>Zákon </a:t>
            </a:r>
            <a:r>
              <a:rPr lang="cs-CZ" b="1" dirty="0"/>
              <a:t>č. 455/1991 Sb.</a:t>
            </a:r>
            <a:r>
              <a:rPr lang="cs-CZ" dirty="0"/>
              <a:t>,</a:t>
            </a:r>
            <a:r>
              <a:rPr lang="cs-CZ" b="1" dirty="0"/>
              <a:t> </a:t>
            </a:r>
            <a:r>
              <a:rPr lang="cs-CZ" dirty="0"/>
              <a:t>o živnostenském podnikání, </a:t>
            </a:r>
            <a:r>
              <a:rPr lang="cs-CZ" dirty="0" smtClean="0"/>
              <a:t/>
            </a:r>
            <a:br>
              <a:rPr lang="cs-CZ" dirty="0" smtClean="0"/>
            </a:br>
            <a:r>
              <a:rPr lang="cs-CZ" dirty="0" smtClean="0"/>
              <a:t>ve </a:t>
            </a:r>
            <a:r>
              <a:rPr lang="cs-CZ" dirty="0"/>
              <a:t>znění pozdějších předpisů</a:t>
            </a:r>
          </a:p>
          <a:p>
            <a:r>
              <a:rPr lang="cs-CZ" b="1" dirty="0" smtClean="0"/>
              <a:t>Zákon </a:t>
            </a:r>
            <a:r>
              <a:rPr lang="cs-CZ" b="1" dirty="0"/>
              <a:t>č. 89/2012 Sb.</a:t>
            </a:r>
            <a:r>
              <a:rPr lang="cs-CZ" dirty="0"/>
              <a:t>,</a:t>
            </a:r>
            <a:r>
              <a:rPr lang="cs-CZ" b="1" dirty="0"/>
              <a:t> </a:t>
            </a:r>
            <a:r>
              <a:rPr lang="cs-CZ" dirty="0"/>
              <a:t>občanský zákoník</a:t>
            </a:r>
          </a:p>
          <a:p>
            <a:r>
              <a:rPr lang="cs-CZ" b="1" dirty="0" smtClean="0"/>
              <a:t>Zákon </a:t>
            </a:r>
            <a:r>
              <a:rPr lang="cs-CZ" b="1" dirty="0"/>
              <a:t>č. 90/2012 Sb.</a:t>
            </a:r>
            <a:r>
              <a:rPr lang="cs-CZ" dirty="0"/>
              <a:t>,</a:t>
            </a:r>
            <a:r>
              <a:rPr lang="cs-CZ" b="1" dirty="0"/>
              <a:t> </a:t>
            </a:r>
            <a:r>
              <a:rPr lang="cs-CZ" dirty="0"/>
              <a:t>o obchodních </a:t>
            </a:r>
            <a:r>
              <a:rPr lang="cs-CZ" dirty="0" smtClean="0"/>
              <a:t>korporacích</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85</a:t>
            </a:fld>
            <a:endParaRPr lang="cs-CZ" dirty="0"/>
          </a:p>
        </p:txBody>
      </p:sp>
    </p:spTree>
    <p:extLst>
      <p:ext uri="{BB962C8B-B14F-4D97-AF65-F5344CB8AC3E}">
        <p14:creationId xmlns:p14="http://schemas.microsoft.com/office/powerpoint/2010/main" val="17998416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Výzva MAS Český SEVER </a:t>
            </a:r>
            <a:endParaRPr lang="cs-CZ" dirty="0"/>
          </a:p>
        </p:txBody>
      </p:sp>
      <p:sp>
        <p:nvSpPr>
          <p:cNvPr id="3" name="Zástupný symbol pro obsah 2"/>
          <p:cNvSpPr>
            <a:spLocks noGrp="1"/>
          </p:cNvSpPr>
          <p:nvPr>
            <p:ph idx="1"/>
          </p:nvPr>
        </p:nvSpPr>
        <p:spPr/>
        <p:txBody>
          <a:bodyPr/>
          <a:lstStyle/>
          <a:p>
            <a:r>
              <a:rPr lang="cs-CZ" b="1" dirty="0" smtClean="0"/>
              <a:t>Číslo výzvy: </a:t>
            </a:r>
            <a:r>
              <a:rPr lang="cs-CZ" dirty="0"/>
              <a:t>A74/03_16_047/CLLD_16_01_039</a:t>
            </a:r>
          </a:p>
          <a:p>
            <a:r>
              <a:rPr lang="cs-CZ" b="1" dirty="0" smtClean="0"/>
              <a:t>Datum vyhlášení: </a:t>
            </a:r>
            <a:r>
              <a:rPr lang="cs-CZ" dirty="0" smtClean="0"/>
              <a:t>24.9.2019</a:t>
            </a:r>
            <a:endParaRPr lang="cs-CZ" dirty="0"/>
          </a:p>
          <a:p>
            <a:r>
              <a:rPr lang="cs-CZ" b="1" dirty="0" smtClean="0"/>
              <a:t>Datum ukončení: </a:t>
            </a:r>
            <a:r>
              <a:rPr lang="cs-CZ" dirty="0" smtClean="0"/>
              <a:t>24.11.2019</a:t>
            </a:r>
          </a:p>
          <a:p>
            <a:r>
              <a:rPr lang="cs-CZ" b="1" dirty="0" smtClean="0"/>
              <a:t>Maximální délka projektu: </a:t>
            </a:r>
            <a:r>
              <a:rPr lang="cs-CZ" dirty="0" smtClean="0"/>
              <a:t>24 měsíců</a:t>
            </a:r>
          </a:p>
          <a:p>
            <a:r>
              <a:rPr lang="cs-CZ" b="1" dirty="0" smtClean="0"/>
              <a:t>Ukončení realizace projektu: </a:t>
            </a:r>
            <a:r>
              <a:rPr lang="cs-CZ" dirty="0" smtClean="0"/>
              <a:t>31.12.2022</a:t>
            </a:r>
          </a:p>
          <a:p>
            <a:r>
              <a:rPr lang="cs-CZ" b="1" dirty="0" smtClean="0"/>
              <a:t>Alokace výzvy:</a:t>
            </a:r>
            <a:r>
              <a:rPr lang="cs-CZ" dirty="0" smtClean="0"/>
              <a:t> 4 665 500 Kč</a:t>
            </a:r>
          </a:p>
          <a:p>
            <a:r>
              <a:rPr lang="cs-CZ" b="1" dirty="0" smtClean="0"/>
              <a:t>Míra podpory: </a:t>
            </a:r>
            <a:r>
              <a:rPr lang="cs-CZ" dirty="0" smtClean="0"/>
              <a:t>85% podíl EU, 15% příjemce</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86</a:t>
            </a:fld>
            <a:endParaRPr lang="cs-CZ" dirty="0"/>
          </a:p>
        </p:txBody>
      </p:sp>
    </p:spTree>
    <p:extLst>
      <p:ext uri="{BB962C8B-B14F-4D97-AF65-F5344CB8AC3E}">
        <p14:creationId xmlns:p14="http://schemas.microsoft.com/office/powerpoint/2010/main" val="29778390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44616" y="3284984"/>
            <a:ext cx="7272000" cy="730252"/>
          </a:xfrm>
        </p:spPr>
        <p:txBody>
          <a:bodyPr/>
          <a:lstStyle/>
          <a:p>
            <a:pPr algn="ctr"/>
            <a:r>
              <a:rPr lang="cs-CZ" dirty="0"/>
              <a:t>Děkujeme za </a:t>
            </a:r>
            <a:r>
              <a:rPr lang="cs-CZ" dirty="0" smtClean="0"/>
              <a:t>pozornost</a:t>
            </a:r>
            <a:br>
              <a:rPr lang="cs-CZ" dirty="0" smtClean="0"/>
            </a:br>
            <a:r>
              <a:rPr lang="cs-CZ" sz="2400" cap="none" dirty="0"/>
              <a:t/>
            </a:r>
            <a:br>
              <a:rPr lang="cs-CZ" sz="2400" cap="none" dirty="0"/>
            </a:br>
            <a:endParaRPr lang="cs-CZ" sz="2400" cap="none"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68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207094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Logický rámec projektové žádosti</a:t>
            </a:r>
            <a:endParaRPr lang="cs-CZ" dirty="0"/>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smtClean="0"/>
              <a:t>Nástroj</a:t>
            </a:r>
            <a:r>
              <a:rPr lang="cs-CZ" sz="1600" dirty="0"/>
              <a:t>, který ve velmi koncentrované podobě </a:t>
            </a:r>
            <a:r>
              <a:rPr lang="cs-CZ" sz="1600" b="1" dirty="0"/>
              <a:t>obsahuje</a:t>
            </a:r>
            <a:r>
              <a:rPr lang="cs-CZ" sz="1600" dirty="0"/>
              <a:t> </a:t>
            </a:r>
            <a:r>
              <a:rPr lang="cs-CZ" sz="1600" b="1" dirty="0"/>
              <a:t>základní informace </a:t>
            </a:r>
            <a:r>
              <a:rPr lang="cs-CZ" sz="1600" b="1" dirty="0" smtClean="0"/>
              <a:t>o </a:t>
            </a:r>
            <a:r>
              <a:rPr lang="cs-CZ" sz="1600" b="1" dirty="0"/>
              <a:t>projektu</a:t>
            </a:r>
            <a:r>
              <a:rPr lang="cs-CZ" sz="1600" dirty="0"/>
              <a:t> </a:t>
            </a:r>
            <a:r>
              <a:rPr lang="cs-CZ" sz="1600" dirty="0" smtClean="0"/>
              <a:t/>
            </a:r>
            <a:br>
              <a:rPr lang="cs-CZ" sz="1600" dirty="0" smtClean="0"/>
            </a:br>
            <a:r>
              <a:rPr lang="cs-CZ" sz="1600" dirty="0" smtClean="0"/>
              <a:t>a </a:t>
            </a:r>
            <a:r>
              <a:rPr lang="cs-CZ" sz="1600" dirty="0"/>
              <a:t>zároveň </a:t>
            </a:r>
            <a:r>
              <a:rPr lang="cs-CZ" sz="1600" b="1" dirty="0"/>
              <a:t>ověřuje logiku projektu</a:t>
            </a:r>
            <a:r>
              <a:rPr lang="cs-CZ" sz="1600" dirty="0"/>
              <a:t> (vazbu mezi činnostmi, výstupy a cíli projektu</a:t>
            </a:r>
            <a:r>
              <a:rPr lang="cs-CZ" sz="1600" dirty="0" smtClean="0"/>
              <a:t>).</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a:t>
            </a:r>
            <a:r>
              <a:rPr lang="cs-CZ" sz="1600" dirty="0" smtClean="0"/>
              <a:t>projektu, </a:t>
            </a:r>
            <a:endParaRPr lang="cs-CZ" sz="1600" dirty="0"/>
          </a:p>
          <a:p>
            <a:pPr lvl="0" hangingPunct="0">
              <a:lnSpc>
                <a:spcPct val="100000"/>
              </a:lnSpc>
              <a:spcBef>
                <a:spcPts val="0"/>
              </a:spcBef>
              <a:spcAft>
                <a:spcPts val="300"/>
              </a:spcAft>
            </a:pPr>
            <a:r>
              <a:rPr lang="cs-CZ" sz="1600" dirty="0"/>
              <a:t>upřesnění vztahů mezi cílem, účelem, výstupem a aktivitami </a:t>
            </a:r>
            <a:r>
              <a:rPr lang="cs-CZ" sz="1600" dirty="0" smtClean="0"/>
              <a:t>projektu, </a:t>
            </a:r>
            <a:endParaRPr lang="cs-CZ" sz="1600" dirty="0"/>
          </a:p>
          <a:p>
            <a:pPr lvl="0" hangingPunct="0">
              <a:lnSpc>
                <a:spcPct val="100000"/>
              </a:lnSpc>
              <a:spcBef>
                <a:spcPts val="0"/>
              </a:spcBef>
              <a:spcAft>
                <a:spcPts val="300"/>
              </a:spcAft>
            </a:pPr>
            <a:r>
              <a:rPr lang="cs-CZ" sz="1600" dirty="0"/>
              <a:t>jasné stanovení výkonnostních ukazatelů a </a:t>
            </a:r>
            <a:r>
              <a:rPr lang="cs-CZ" sz="1600" dirty="0" smtClean="0"/>
              <a:t>kritérií, </a:t>
            </a:r>
            <a:endParaRPr lang="cs-CZ" sz="1600" dirty="0"/>
          </a:p>
          <a:p>
            <a:pPr lvl="0" hangingPunct="0">
              <a:lnSpc>
                <a:spcPct val="100000"/>
              </a:lnSpc>
              <a:spcBef>
                <a:spcPts val="0"/>
              </a:spcBef>
              <a:spcAft>
                <a:spcPts val="300"/>
              </a:spcAft>
            </a:pPr>
            <a:r>
              <a:rPr lang="cs-CZ" sz="1600" dirty="0"/>
              <a:t>provádění kontroly dosažení cílů, účelu, realizaci výstupů a aktivit </a:t>
            </a:r>
            <a:r>
              <a:rPr lang="cs-CZ" sz="1600" dirty="0" smtClean="0"/>
              <a:t>projektu, </a:t>
            </a:r>
            <a:endParaRPr lang="cs-CZ" sz="1600" dirty="0"/>
          </a:p>
          <a:p>
            <a:pPr lvl="0" hangingPunct="0">
              <a:lnSpc>
                <a:spcPct val="100000"/>
              </a:lnSpc>
              <a:spcBef>
                <a:spcPts val="0"/>
              </a:spcBef>
              <a:spcAft>
                <a:spcPts val="300"/>
              </a:spcAft>
            </a:pPr>
            <a:r>
              <a:rPr lang="cs-CZ" sz="1600" dirty="0"/>
              <a:t>udržovat rychlý a srozumitelný přehled o obsahu, rozsahu a zaměření </a:t>
            </a:r>
            <a:r>
              <a:rPr lang="cs-CZ" sz="1600" dirty="0" smtClean="0"/>
              <a:t>projektu.</a:t>
            </a:r>
            <a:endParaRPr lang="cs-CZ" sz="1600" dirty="0"/>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r>
              <a:rPr lang="cs-CZ" sz="1600" dirty="0" smtClean="0"/>
              <a:t>,</a:t>
            </a:r>
          </a:p>
          <a:p>
            <a:pPr lvl="0" hangingPunct="0">
              <a:lnSpc>
                <a:spcPct val="100000"/>
              </a:lnSpc>
              <a:spcBef>
                <a:spcPts val="0"/>
              </a:spcBef>
              <a:spcAft>
                <a:spcPts val="0"/>
              </a:spcAft>
            </a:pPr>
            <a:r>
              <a:rPr lang="cs-CZ" sz="1600" dirty="0" smtClean="0"/>
              <a:t>sepsání </a:t>
            </a:r>
            <a:r>
              <a:rPr lang="cs-CZ" sz="1600" dirty="0"/>
              <a:t>žádosti je pak mnohem jednodušší a hlavně je žádost </a:t>
            </a:r>
            <a:r>
              <a:rPr lang="cs-CZ" sz="1600" dirty="0" smtClean="0"/>
              <a:t>správně strukturovaná </a:t>
            </a:r>
            <a:r>
              <a:rPr lang="cs-CZ" sz="1600" dirty="0"/>
              <a:t>a </a:t>
            </a:r>
            <a:r>
              <a:rPr lang="cs-CZ" sz="1600" dirty="0" smtClean="0"/>
              <a:t>přehledná.</a:t>
            </a:r>
            <a:endParaRPr lang="cs-CZ" sz="16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spTree>
    <p:extLst>
      <p:ext uri="{BB962C8B-B14F-4D97-AF65-F5344CB8AC3E}">
        <p14:creationId xmlns:p14="http://schemas.microsoft.com/office/powerpoint/2010/main" val="1468706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5959</TotalTime>
  <Words>11718</Words>
  <Application>Microsoft Office PowerPoint</Application>
  <PresentationFormat>Předvádění na obrazovce (4:3)</PresentationFormat>
  <Paragraphs>1468</Paragraphs>
  <Slides>87</Slides>
  <Notes>81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87</vt:i4>
      </vt:variant>
    </vt:vector>
  </HeadingPairs>
  <TitlesOfParts>
    <vt:vector size="94" baseType="lpstr">
      <vt:lpstr>Arial</vt:lpstr>
      <vt:lpstr>Calibri</vt:lpstr>
      <vt:lpstr>Courier New</vt:lpstr>
      <vt:lpstr>Times New Roman</vt:lpstr>
      <vt:lpstr>Wingdings</vt:lpstr>
      <vt:lpstr>Wingdings 3</vt:lpstr>
      <vt:lpstr>prezentace</vt:lpstr>
      <vt:lpstr>Seminář pro žadatele</vt:lpstr>
      <vt:lpstr>Harmonogram semináře</vt:lpstr>
      <vt:lpstr>Projektová žádost  clld v opz</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vt:lpstr>
      <vt:lpstr>Indikátory POVINNÉ K NAPLNĚNÍ</vt:lpstr>
      <vt:lpstr>Indikátory povinné k vykazování</vt:lpstr>
      <vt:lpstr>Indikátory povinné k vykazování</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Vznik nových a rozvoj existujících podnikatelských aktivit v oblasti sociálního podnikání</vt:lpstr>
      <vt:lpstr>Sociální podnikání</vt:lpstr>
      <vt:lpstr>Cílové skupiny</vt:lpstr>
      <vt:lpstr>Vymezení oprávněných žadatelů</vt:lpstr>
      <vt:lpstr>Vymezení oprávněných partnerů</vt:lpstr>
      <vt:lpstr>Podpora de minimis</vt:lpstr>
      <vt:lpstr>Povinná příloha k žádosti                             o podporu</vt:lpstr>
      <vt:lpstr>Finanční plán – doporučená šablona</vt:lpstr>
      <vt:lpstr>Integrační / Environmentální soc. podnik</vt:lpstr>
      <vt:lpstr>příklady</vt:lpstr>
      <vt:lpstr>příklady</vt:lpstr>
      <vt:lpstr>příklady</vt:lpstr>
      <vt:lpstr>příklady</vt:lpstr>
      <vt:lpstr>Prezentace aplikace PowerPoint</vt:lpstr>
      <vt:lpstr>indikátory</vt:lpstr>
      <vt:lpstr>Podpora sociálního podnikání</vt:lpstr>
      <vt:lpstr>Legislativa</vt:lpstr>
      <vt:lpstr>Výzva MAS Český SEVER </vt:lpstr>
      <vt:lpstr>Děkujeme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Eva Hamplová</cp:lastModifiedBy>
  <cp:revision>869</cp:revision>
  <cp:lastPrinted>2017-10-09T05:29:34Z</cp:lastPrinted>
  <dcterms:created xsi:type="dcterms:W3CDTF">2015-02-20T08:23:15Z</dcterms:created>
  <dcterms:modified xsi:type="dcterms:W3CDTF">2019-10-16T10:45:32Z</dcterms:modified>
</cp:coreProperties>
</file>